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sldIdLst>
    <p:sldId id="256" r:id="rId2"/>
    <p:sldId id="257" r:id="rId3"/>
    <p:sldId id="316" r:id="rId4"/>
    <p:sldId id="299" r:id="rId5"/>
    <p:sldId id="335" r:id="rId6"/>
    <p:sldId id="301" r:id="rId7"/>
    <p:sldId id="302" r:id="rId8"/>
    <p:sldId id="303" r:id="rId9"/>
    <p:sldId id="304" r:id="rId10"/>
    <p:sldId id="305" r:id="rId11"/>
    <p:sldId id="336" r:id="rId12"/>
    <p:sldId id="306" r:id="rId13"/>
    <p:sldId id="307" r:id="rId14"/>
    <p:sldId id="308" r:id="rId15"/>
    <p:sldId id="309" r:id="rId16"/>
    <p:sldId id="337" r:id="rId17"/>
    <p:sldId id="310" r:id="rId18"/>
    <p:sldId id="311" r:id="rId19"/>
    <p:sldId id="312" r:id="rId20"/>
    <p:sldId id="313" r:id="rId21"/>
    <p:sldId id="314" r:id="rId22"/>
    <p:sldId id="315" r:id="rId23"/>
    <p:sldId id="317" r:id="rId24"/>
    <p:sldId id="318" r:id="rId25"/>
    <p:sldId id="320" r:id="rId26"/>
    <p:sldId id="322" r:id="rId27"/>
    <p:sldId id="328" r:id="rId28"/>
    <p:sldId id="323" r:id="rId29"/>
    <p:sldId id="324" r:id="rId30"/>
    <p:sldId id="325" r:id="rId31"/>
    <p:sldId id="338" r:id="rId32"/>
    <p:sldId id="326" r:id="rId33"/>
    <p:sldId id="327" r:id="rId34"/>
    <p:sldId id="329" r:id="rId35"/>
    <p:sldId id="333" r:id="rId36"/>
    <p:sldId id="334"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248" autoAdjust="0"/>
  </p:normalViewPr>
  <p:slideViewPr>
    <p:cSldViewPr showGuides="1">
      <p:cViewPr varScale="1">
        <p:scale>
          <a:sx n="83" d="100"/>
          <a:sy n="83" d="100"/>
        </p:scale>
        <p:origin x="-924" y="-78"/>
      </p:cViewPr>
      <p:guideLst>
        <p:guide orient="horz" pos="1056"/>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901" name="Group 109"/>
          <p:cNvGrpSpPr>
            <a:grpSpLocks/>
          </p:cNvGrpSpPr>
          <p:nvPr/>
        </p:nvGrpSpPr>
        <p:grpSpPr bwMode="auto">
          <a:xfrm>
            <a:off x="0" y="0"/>
            <a:ext cx="9144000" cy="6858000"/>
            <a:chOff x="0" y="0"/>
            <a:chExt cx="5760" cy="4320"/>
          </a:xfrm>
        </p:grpSpPr>
        <p:grpSp>
          <p:nvGrpSpPr>
            <p:cNvPr id="33882" name="Group 90"/>
            <p:cNvGrpSpPr>
              <a:grpSpLocks/>
            </p:cNvGrpSpPr>
            <p:nvPr userDrawn="1"/>
          </p:nvGrpSpPr>
          <p:grpSpPr bwMode="auto">
            <a:xfrm>
              <a:off x="696" y="1979"/>
              <a:ext cx="3132" cy="324"/>
              <a:chOff x="696" y="894"/>
              <a:chExt cx="3132" cy="324"/>
            </a:xfrm>
          </p:grpSpPr>
          <p:sp>
            <p:nvSpPr>
              <p:cNvPr id="33878" name="Rectangle 86"/>
              <p:cNvSpPr>
                <a:spLocks noChangeArrowheads="1"/>
              </p:cNvSpPr>
              <p:nvPr userDrawn="1"/>
            </p:nvSpPr>
            <p:spPr bwMode="ltGray">
              <a:xfrm>
                <a:off x="696" y="894"/>
                <a:ext cx="1104" cy="28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9" name="Rectangle 87"/>
              <p:cNvSpPr>
                <a:spLocks noChangeArrowheads="1"/>
              </p:cNvSpPr>
              <p:nvPr userDrawn="1"/>
            </p:nvSpPr>
            <p:spPr bwMode="ltGray">
              <a:xfrm>
                <a:off x="696" y="1122"/>
                <a:ext cx="1440"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0" name="Rectangle 88"/>
              <p:cNvSpPr>
                <a:spLocks noChangeArrowheads="1"/>
              </p:cNvSpPr>
              <p:nvPr userDrawn="1"/>
            </p:nvSpPr>
            <p:spPr bwMode="ltGray">
              <a:xfrm>
                <a:off x="1716" y="1068"/>
                <a:ext cx="2112" cy="108"/>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1" name="Rectangle 89"/>
              <p:cNvSpPr>
                <a:spLocks noChangeArrowheads="1"/>
              </p:cNvSpPr>
              <p:nvPr userDrawn="1"/>
            </p:nvSpPr>
            <p:spPr bwMode="ltGray">
              <a:xfrm>
                <a:off x="1713" y="954"/>
                <a:ext cx="1872" cy="14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848" name="Rectangle 56"/>
            <p:cNvSpPr>
              <a:spLocks noChangeArrowheads="1"/>
            </p:cNvSpPr>
            <p:nvPr userDrawn="1"/>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794" name="Group 2"/>
            <p:cNvGrpSpPr>
              <a:grpSpLocks/>
            </p:cNvGrpSpPr>
            <p:nvPr userDrawn="1"/>
          </p:nvGrpSpPr>
          <p:grpSpPr bwMode="auto">
            <a:xfrm>
              <a:off x="0" y="0"/>
              <a:ext cx="5760" cy="4320"/>
              <a:chOff x="0" y="0"/>
              <a:chExt cx="5760" cy="4320"/>
            </a:xfrm>
          </p:grpSpPr>
          <p:grpSp>
            <p:nvGrpSpPr>
              <p:cNvPr id="33795" name="Group 3"/>
              <p:cNvGrpSpPr>
                <a:grpSpLocks/>
              </p:cNvGrpSpPr>
              <p:nvPr/>
            </p:nvGrpSpPr>
            <p:grpSpPr bwMode="auto">
              <a:xfrm>
                <a:off x="0" y="192"/>
                <a:ext cx="5760" cy="4032"/>
                <a:chOff x="0" y="192"/>
                <a:chExt cx="5760" cy="4032"/>
              </a:xfrm>
            </p:grpSpPr>
            <p:sp>
              <p:nvSpPr>
                <p:cNvPr id="3379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9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0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1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33818" name="Group 26"/>
              <p:cNvGrpSpPr>
                <a:grpSpLocks/>
              </p:cNvGrpSpPr>
              <p:nvPr/>
            </p:nvGrpSpPr>
            <p:grpSpPr bwMode="auto">
              <a:xfrm>
                <a:off x="192" y="0"/>
                <a:ext cx="5376" cy="4320"/>
                <a:chOff x="192" y="0"/>
                <a:chExt cx="5376" cy="4320"/>
              </a:xfrm>
            </p:grpSpPr>
            <p:sp>
              <p:nvSpPr>
                <p:cNvPr id="3381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2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3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4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33872" name="Line 80"/>
            <p:cNvSpPr>
              <a:spLocks noChangeShapeType="1"/>
            </p:cNvSpPr>
            <p:nvPr userDrawn="1"/>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898" name="Group 106"/>
            <p:cNvGrpSpPr>
              <a:grpSpLocks/>
            </p:cNvGrpSpPr>
            <p:nvPr userDrawn="1"/>
          </p:nvGrpSpPr>
          <p:grpSpPr bwMode="auto">
            <a:xfrm>
              <a:off x="261" y="1962"/>
              <a:ext cx="3567" cy="1494"/>
              <a:chOff x="261" y="877"/>
              <a:chExt cx="3567" cy="1494"/>
            </a:xfrm>
          </p:grpSpPr>
          <p:sp>
            <p:nvSpPr>
              <p:cNvPr id="33874" name="Line 82"/>
              <p:cNvSpPr>
                <a:spLocks noChangeShapeType="1"/>
              </p:cNvSpPr>
              <p:nvPr/>
            </p:nvSpPr>
            <p:spPr bwMode="ltGray">
              <a:xfrm flipH="1">
                <a:off x="261" y="951"/>
                <a:ext cx="1533" cy="3"/>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5" name="Line 83"/>
              <p:cNvSpPr>
                <a:spLocks noChangeShapeType="1"/>
              </p:cNvSpPr>
              <p:nvPr/>
            </p:nvSpPr>
            <p:spPr bwMode="ltGray">
              <a:xfrm>
                <a:off x="383" y="879"/>
                <a:ext cx="0" cy="149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76" name="Arc 84"/>
              <p:cNvSpPr>
                <a:spLocks/>
              </p:cNvSpPr>
              <p:nvPr/>
            </p:nvSpPr>
            <p:spPr bwMode="ltGray">
              <a:xfrm rot="16200000" flipH="1">
                <a:off x="303"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3" name="Arc 91"/>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4" name="Arc 92"/>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5" name="Arc 93"/>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6" name="Line 94"/>
              <p:cNvSpPr>
                <a:spLocks noChangeShapeType="1"/>
              </p:cNvSpPr>
              <p:nvPr userDrawn="1"/>
            </p:nvSpPr>
            <p:spPr bwMode="ltGray">
              <a:xfrm flipV="1">
                <a:off x="720" y="891"/>
                <a:ext cx="417" cy="32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7" name="Line 95"/>
              <p:cNvSpPr>
                <a:spLocks noChangeShapeType="1"/>
              </p:cNvSpPr>
              <p:nvPr userDrawn="1"/>
            </p:nvSpPr>
            <p:spPr bwMode="ltGray">
              <a:xfrm>
                <a:off x="771" y="891"/>
                <a:ext cx="300" cy="324"/>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8" name="Arc 96"/>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89" name="Arc 97"/>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0" name="Arc 98"/>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1" name="Arc 99"/>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2" name="Line 100"/>
              <p:cNvSpPr>
                <a:spLocks noChangeShapeType="1"/>
              </p:cNvSpPr>
              <p:nvPr userDrawn="1"/>
            </p:nvSpPr>
            <p:spPr bwMode="ltGray">
              <a:xfrm>
                <a:off x="2784" y="960"/>
                <a:ext cx="219" cy="21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3" name="Line 101"/>
              <p:cNvSpPr>
                <a:spLocks noChangeShapeType="1"/>
              </p:cNvSpPr>
              <p:nvPr userDrawn="1"/>
            </p:nvSpPr>
            <p:spPr bwMode="ltGray">
              <a:xfrm>
                <a:off x="3282" y="951"/>
                <a:ext cx="300" cy="2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4" name="Line 102"/>
              <p:cNvSpPr>
                <a:spLocks noChangeShapeType="1"/>
              </p:cNvSpPr>
              <p:nvPr userDrawn="1"/>
            </p:nvSpPr>
            <p:spPr bwMode="ltGray">
              <a:xfrm flipH="1">
                <a:off x="2976" y="951"/>
                <a:ext cx="300" cy="22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5" name="Line 103"/>
              <p:cNvSpPr>
                <a:spLocks noChangeShapeType="1"/>
              </p:cNvSpPr>
              <p:nvPr userDrawn="1"/>
            </p:nvSpPr>
            <p:spPr bwMode="ltGray">
              <a:xfrm>
                <a:off x="3279" y="951"/>
                <a:ext cx="0" cy="2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6" name="Line 104"/>
              <p:cNvSpPr>
                <a:spLocks noChangeShapeType="1"/>
              </p:cNvSpPr>
              <p:nvPr userDrawn="1"/>
            </p:nvSpPr>
            <p:spPr bwMode="ltGray">
              <a:xfrm>
                <a:off x="3579" y="951"/>
                <a:ext cx="0" cy="297"/>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897" name="Line 105"/>
              <p:cNvSpPr>
                <a:spLocks noChangeShapeType="1"/>
              </p:cNvSpPr>
              <p:nvPr userDrawn="1"/>
            </p:nvSpPr>
            <p:spPr bwMode="ltGray">
              <a:xfrm>
                <a:off x="288" y="1176"/>
                <a:ext cx="354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33867" name="Rectangle 75"/>
          <p:cNvSpPr>
            <a:spLocks noGrp="1" noChangeArrowheads="1"/>
          </p:cNvSpPr>
          <p:nvPr>
            <p:ph type="ctrTitle"/>
          </p:nvPr>
        </p:nvSpPr>
        <p:spPr>
          <a:xfrm>
            <a:off x="990600" y="1752600"/>
            <a:ext cx="7772400" cy="1143000"/>
          </a:xfrm>
        </p:spPr>
        <p:txBody>
          <a:bodyPr/>
          <a:lstStyle>
            <a:lvl1pPr>
              <a:defRPr>
                <a:solidFill>
                  <a:schemeClr val="tx2">
                    <a:lumMod val="75000"/>
                  </a:schemeClr>
                </a:solidFill>
              </a:defRPr>
            </a:lvl1pPr>
          </a:lstStyle>
          <a:p>
            <a:pPr lvl="0"/>
            <a:r>
              <a:rPr lang="en-US" noProof="0" dirty="0" smtClean="0"/>
              <a:t>Click to edit Master title style</a:t>
            </a:r>
          </a:p>
        </p:txBody>
      </p:sp>
      <p:sp>
        <p:nvSpPr>
          <p:cNvPr id="33868" name="Rectangle 76"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pPr lvl="0"/>
            <a:r>
              <a:rPr lang="en-US" noProof="0" smtClean="0"/>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23CA2E94-C127-48EB-BF0F-3BE4C2DFE28A}" type="datetime1">
              <a:rPr lang="en-US"/>
              <a:pPr/>
              <a:t>10/4/2014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24B06071-0726-49A0-B99A-6171DB8BE434}" type="slidenum">
              <a:rPr lang="en-US"/>
              <a:pPr/>
              <a:t>‹#›</a:t>
            </a:fld>
            <a:endParaRPr lang="en-US" dirty="0"/>
          </a:p>
        </p:txBody>
      </p:sp>
    </p:spTree>
    <p:extLst>
      <p:ext uri="{BB962C8B-B14F-4D97-AF65-F5344CB8AC3E}">
        <p14:creationId xmlns:p14="http://schemas.microsoft.com/office/powerpoint/2010/main" val="235227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001EA3E7-A9B7-42F1-85A1-2C9B6E593C98}" type="datetime1">
              <a:rPr lang="en-US"/>
              <a:pPr/>
              <a:t>10/4/2014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B982AA9C-738A-4DE3-97AA-5E12F3637FA4}" type="slidenum">
              <a:rPr lang="en-US"/>
              <a:pPr/>
              <a:t>‹#›</a:t>
            </a:fld>
            <a:endParaRPr lang="en-US" dirty="0"/>
          </a:p>
        </p:txBody>
      </p:sp>
    </p:spTree>
    <p:extLst>
      <p:ext uri="{BB962C8B-B14F-4D97-AF65-F5344CB8AC3E}">
        <p14:creationId xmlns:p14="http://schemas.microsoft.com/office/powerpoint/2010/main" val="2959799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894BC71A-B580-449F-888B-3916EAE5743A}" type="datetime1">
              <a:rPr lang="en-US"/>
              <a:pPr/>
              <a:t>10/4/2014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78933F66-39A4-4201-B4CD-5DC3A83077BA}" type="slidenum">
              <a:rPr lang="en-US"/>
              <a:pPr/>
              <a:t>‹#›</a:t>
            </a:fld>
            <a:endParaRPr lang="en-US" dirty="0"/>
          </a:p>
        </p:txBody>
      </p:sp>
    </p:spTree>
    <p:extLst>
      <p:ext uri="{BB962C8B-B14F-4D97-AF65-F5344CB8AC3E}">
        <p14:creationId xmlns:p14="http://schemas.microsoft.com/office/powerpoint/2010/main" val="10142260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629400" y="6248400"/>
            <a:ext cx="1905000" cy="457200"/>
          </a:xfrm>
          <a:prstGeom prst="rect">
            <a:avLst/>
          </a:prstGeom>
        </p:spPr>
        <p:txBody>
          <a:bodyPr/>
          <a:lstStyle>
            <a:lvl1pPr>
              <a:defRPr/>
            </a:lvl1pPr>
          </a:lstStyle>
          <a:p>
            <a:fld id="{1331EAE2-6DCC-498D-814D-37F73F616893}" type="datetime1">
              <a:rPr lang="en-US"/>
              <a:pPr/>
              <a:t>10/4/2014</a:t>
            </a:fld>
            <a:endParaRPr lang="en-US" dirty="0"/>
          </a:p>
        </p:txBody>
      </p:sp>
      <p:sp>
        <p:nvSpPr>
          <p:cNvPr id="5" name="Footer Placeholder 4"/>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8B6D285-6D20-49BF-8FA2-A41E75A93343}" type="slidenum">
              <a:rPr lang="en-US"/>
              <a:pPr/>
              <a:t>‹#›</a:t>
            </a:fld>
            <a:endParaRPr lang="en-US" dirty="0"/>
          </a:p>
        </p:txBody>
      </p:sp>
    </p:spTree>
    <p:extLst>
      <p:ext uri="{BB962C8B-B14F-4D97-AF65-F5344CB8AC3E}">
        <p14:creationId xmlns:p14="http://schemas.microsoft.com/office/powerpoint/2010/main" val="38511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22B3DB96-F87B-43FD-9792-FA4FFDFBED38}" type="datetime1">
              <a:rPr lang="en-US"/>
              <a:pPr/>
              <a:t>10/4/2014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ABFBA3E-07A6-4EFE-A3B1-9F7E3F0D94E2}" type="slidenum">
              <a:rPr lang="en-US"/>
              <a:pPr/>
              <a:t>‹#›</a:t>
            </a:fld>
            <a:endParaRPr lang="en-US" dirty="0"/>
          </a:p>
        </p:txBody>
      </p:sp>
    </p:spTree>
    <p:extLst>
      <p:ext uri="{BB962C8B-B14F-4D97-AF65-F5344CB8AC3E}">
        <p14:creationId xmlns:p14="http://schemas.microsoft.com/office/powerpoint/2010/main" val="137189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629400" y="6248400"/>
            <a:ext cx="1905000" cy="457200"/>
          </a:xfrm>
          <a:prstGeom prst="rect">
            <a:avLst/>
          </a:prstGeom>
        </p:spPr>
        <p:txBody>
          <a:bodyPr/>
          <a:lstStyle>
            <a:lvl1pPr>
              <a:defRPr/>
            </a:lvl1pPr>
          </a:lstStyle>
          <a:p>
            <a:fld id="{E48755F0-3C42-488D-BE83-B8EC48F6C904}" type="datetime1">
              <a:rPr lang="en-US"/>
              <a:pPr/>
              <a:t>10/4/2014</a:t>
            </a:fld>
            <a:endParaRPr lang="en-US" dirty="0"/>
          </a:p>
        </p:txBody>
      </p:sp>
      <p:sp>
        <p:nvSpPr>
          <p:cNvPr id="8" name="Footer Placeholder 7"/>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974BA811-36A2-4CAD-B86F-06E71AFF1B75}" type="slidenum">
              <a:rPr lang="en-US"/>
              <a:pPr/>
              <a:t>‹#›</a:t>
            </a:fld>
            <a:endParaRPr lang="en-US" dirty="0"/>
          </a:p>
        </p:txBody>
      </p:sp>
    </p:spTree>
    <p:extLst>
      <p:ext uri="{BB962C8B-B14F-4D97-AF65-F5344CB8AC3E}">
        <p14:creationId xmlns:p14="http://schemas.microsoft.com/office/powerpoint/2010/main" val="6744253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29400" y="6248400"/>
            <a:ext cx="1905000" cy="457200"/>
          </a:xfrm>
          <a:prstGeom prst="rect">
            <a:avLst/>
          </a:prstGeom>
        </p:spPr>
        <p:txBody>
          <a:bodyPr/>
          <a:lstStyle>
            <a:lvl1pPr>
              <a:defRPr/>
            </a:lvl1pPr>
          </a:lstStyle>
          <a:p>
            <a:fld id="{CF395E5A-D12B-4B56-B0F0-B6D378A96A65}" type="datetime1">
              <a:rPr lang="en-US"/>
              <a:pPr/>
              <a:t>10/4/2014</a:t>
            </a:fld>
            <a:endParaRPr lang="en-US" dirty="0"/>
          </a:p>
        </p:txBody>
      </p:sp>
      <p:sp>
        <p:nvSpPr>
          <p:cNvPr id="4" name="Footer Placeholder 3"/>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4FBBB4C4-C509-4FBA-9BA4-496E600B13BF}" type="slidenum">
              <a:rPr lang="en-US"/>
              <a:pPr/>
              <a:t>‹#›</a:t>
            </a:fld>
            <a:endParaRPr lang="en-US" dirty="0"/>
          </a:p>
        </p:txBody>
      </p:sp>
    </p:spTree>
    <p:extLst>
      <p:ext uri="{BB962C8B-B14F-4D97-AF65-F5344CB8AC3E}">
        <p14:creationId xmlns:p14="http://schemas.microsoft.com/office/powerpoint/2010/main" val="42297556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629400" y="6248400"/>
            <a:ext cx="1905000" cy="457200"/>
          </a:xfrm>
          <a:prstGeom prst="rect">
            <a:avLst/>
          </a:prstGeom>
        </p:spPr>
        <p:txBody>
          <a:bodyPr/>
          <a:lstStyle>
            <a:lvl1pPr>
              <a:defRPr/>
            </a:lvl1pPr>
          </a:lstStyle>
          <a:p>
            <a:fld id="{0C7C4682-0B37-41AC-A6C8-CB3A4B879F82}" type="datetime1">
              <a:rPr lang="en-US"/>
              <a:pPr/>
              <a:t>10/4/2014</a:t>
            </a:fld>
            <a:endParaRPr lang="en-US" dirty="0"/>
          </a:p>
        </p:txBody>
      </p:sp>
      <p:sp>
        <p:nvSpPr>
          <p:cNvPr id="3" name="Footer Placeholder 2"/>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EEFE6159-A894-40AB-B26B-9960A2088D6E}" type="slidenum">
              <a:rPr lang="en-US"/>
              <a:pPr/>
              <a:t>‹#›</a:t>
            </a:fld>
            <a:endParaRPr lang="en-US" dirty="0"/>
          </a:p>
        </p:txBody>
      </p:sp>
    </p:spTree>
    <p:extLst>
      <p:ext uri="{BB962C8B-B14F-4D97-AF65-F5344CB8AC3E}">
        <p14:creationId xmlns:p14="http://schemas.microsoft.com/office/powerpoint/2010/main" val="3095359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0B245E9C-D4AD-431D-A3D7-51CBD46BF255}" type="datetime1">
              <a:rPr lang="en-US"/>
              <a:pPr/>
              <a:t>10/4/2014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70784037-D257-4457-80C2-D79BDC0D7C7B}" type="slidenum">
              <a:rPr lang="en-US"/>
              <a:pPr/>
              <a:t>‹#›</a:t>
            </a:fld>
            <a:endParaRPr lang="en-US" dirty="0"/>
          </a:p>
        </p:txBody>
      </p:sp>
    </p:spTree>
    <p:extLst>
      <p:ext uri="{BB962C8B-B14F-4D97-AF65-F5344CB8AC3E}">
        <p14:creationId xmlns:p14="http://schemas.microsoft.com/office/powerpoint/2010/main" val="38515613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629400" y="6248400"/>
            <a:ext cx="1905000" cy="457200"/>
          </a:xfrm>
          <a:prstGeom prst="rect">
            <a:avLst/>
          </a:prstGeom>
        </p:spPr>
        <p:txBody>
          <a:bodyPr/>
          <a:lstStyle>
            <a:lvl1pPr>
              <a:defRPr/>
            </a:lvl1pPr>
          </a:lstStyle>
          <a:p>
            <a:fld id="{FFE33576-7506-41CD-9F37-17FEDF6FD3EA}" type="datetime1">
              <a:rPr lang="en-US"/>
              <a:pPr/>
              <a:t>10/4/2014</a:t>
            </a:fld>
            <a:endParaRPr lang="en-US" dirty="0"/>
          </a:p>
        </p:txBody>
      </p:sp>
      <p:sp>
        <p:nvSpPr>
          <p:cNvPr id="6" name="Footer Placeholder 5"/>
          <p:cNvSpPr>
            <a:spLocks noGrp="1"/>
          </p:cNvSpPr>
          <p:nvPr>
            <p:ph type="ftr" sz="quarter" idx="11"/>
          </p:nvPr>
        </p:nvSpPr>
        <p:spPr>
          <a:xfrm>
            <a:off x="33528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1066800" y="6248400"/>
            <a:ext cx="1905000" cy="457200"/>
          </a:xfrm>
          <a:prstGeom prst="rect">
            <a:avLst/>
          </a:prstGeom>
        </p:spPr>
        <p:txBody>
          <a:bodyPr/>
          <a:lstStyle>
            <a:lvl1pPr>
              <a:defRPr/>
            </a:lvl1pPr>
          </a:lstStyle>
          <a:p>
            <a:r>
              <a:rPr lang="en-US" dirty="0"/>
              <a:t>Page </a:t>
            </a:r>
            <a:fld id="{A89B14CF-CD09-4F2B-ADA2-F3C9FBF3DB1E}" type="slidenum">
              <a:rPr lang="en-US"/>
              <a:pPr/>
              <a:t>‹#›</a:t>
            </a:fld>
            <a:endParaRPr lang="en-US" dirty="0"/>
          </a:p>
        </p:txBody>
      </p:sp>
    </p:spTree>
    <p:extLst>
      <p:ext uri="{BB962C8B-B14F-4D97-AF65-F5344CB8AC3E}">
        <p14:creationId xmlns:p14="http://schemas.microsoft.com/office/powerpoint/2010/main" val="589479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grpSp>
          <p:nvGrpSpPr>
            <p:cNvPr id="18435" name="Group 3"/>
            <p:cNvGrpSpPr>
              <a:grpSpLocks/>
            </p:cNvGrpSpPr>
            <p:nvPr/>
          </p:nvGrpSpPr>
          <p:grpSpPr bwMode="auto">
            <a:xfrm>
              <a:off x="0" y="192"/>
              <a:ext cx="5760" cy="4032"/>
              <a:chOff x="0" y="192"/>
              <a:chExt cx="5760" cy="4032"/>
            </a:xfrm>
          </p:grpSpPr>
          <p:sp>
            <p:nvSpPr>
              <p:cNvPr id="18436"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7"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8"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39"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0"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1"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2"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3"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4"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5"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6"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7"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8"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49"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0"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1"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2"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3"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4"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5"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6"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57"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8458" name="Group 26"/>
            <p:cNvGrpSpPr>
              <a:grpSpLocks/>
            </p:cNvGrpSpPr>
            <p:nvPr/>
          </p:nvGrpSpPr>
          <p:grpSpPr bwMode="auto">
            <a:xfrm>
              <a:off x="192" y="0"/>
              <a:ext cx="5376" cy="4320"/>
              <a:chOff x="192" y="0"/>
              <a:chExt cx="5376" cy="4320"/>
            </a:xfrm>
          </p:grpSpPr>
          <p:sp>
            <p:nvSpPr>
              <p:cNvPr id="18459"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0"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1"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2"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3"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4"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5"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6"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7"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8"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69"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0"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1"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2"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3"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4"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5"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6"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7"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8"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79"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0"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1"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2"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3"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4"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5"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6"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87"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sp>
        <p:nvSpPr>
          <p:cNvPr id="18488" name="Rectangle 56" descr="60%"/>
          <p:cNvSpPr>
            <a:spLocks noChangeArrowheads="1"/>
          </p:cNvSpPr>
          <p:nvPr/>
        </p:nvSpPr>
        <p:spPr bwMode="ltGray">
          <a:xfrm>
            <a:off x="3352800" y="0"/>
            <a:ext cx="5791200" cy="152400"/>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2" name="Line 80"/>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8513" name="Group 81"/>
          <p:cNvGrpSpPr>
            <a:grpSpLocks/>
          </p:cNvGrpSpPr>
          <p:nvPr/>
        </p:nvGrpSpPr>
        <p:grpSpPr bwMode="auto">
          <a:xfrm>
            <a:off x="414338" y="1416050"/>
            <a:ext cx="1784350" cy="2324100"/>
            <a:chOff x="96" y="916"/>
            <a:chExt cx="2208" cy="2876"/>
          </a:xfrm>
        </p:grpSpPr>
        <p:sp>
          <p:nvSpPr>
            <p:cNvPr id="18514" name="Line 82"/>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5" name="Line 83"/>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16"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8507" name="Rectangle 75"/>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508" name="Rectangle 76"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ftr="0"/>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cs typeface="Tahoma" pitchFamily="34" charset="0"/>
        </a:defRPr>
      </a:lvl2pPr>
      <a:lvl3pPr algn="l" rtl="0" eaLnBrk="1" fontAlgn="base" hangingPunct="1">
        <a:spcBef>
          <a:spcPct val="0"/>
        </a:spcBef>
        <a:spcAft>
          <a:spcPct val="0"/>
        </a:spcAft>
        <a:defRPr sz="4400">
          <a:solidFill>
            <a:schemeClr val="tx2"/>
          </a:solidFill>
          <a:latin typeface="Tahoma" pitchFamily="34" charset="0"/>
          <a:cs typeface="Tahoma" pitchFamily="34" charset="0"/>
        </a:defRPr>
      </a:lvl3pPr>
      <a:lvl4pPr algn="l" rtl="0" eaLnBrk="1" fontAlgn="base" hangingPunct="1">
        <a:spcBef>
          <a:spcPct val="0"/>
        </a:spcBef>
        <a:spcAft>
          <a:spcPct val="0"/>
        </a:spcAft>
        <a:defRPr sz="4400">
          <a:solidFill>
            <a:schemeClr val="tx2"/>
          </a:solidFill>
          <a:latin typeface="Tahoma" pitchFamily="34" charset="0"/>
          <a:cs typeface="Tahoma" pitchFamily="34" charset="0"/>
        </a:defRPr>
      </a:lvl4pPr>
      <a:lvl5pPr algn="l" rtl="0" eaLnBrk="1" fontAlgn="base" hangingPunct="1">
        <a:spcBef>
          <a:spcPct val="0"/>
        </a:spcBef>
        <a:spcAft>
          <a:spcPct val="0"/>
        </a:spcAft>
        <a:defRPr sz="4400">
          <a:solidFill>
            <a:schemeClr val="tx2"/>
          </a:solidFill>
          <a:latin typeface="Tahoma" pitchFamily="34" charset="0"/>
          <a:cs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cs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cs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cs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24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4" Type="http://schemas.openxmlformats.org/officeDocument/2006/relationships/image" Target="../media/image59.jp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Architectural CAD </a:t>
            </a:r>
            <a:r>
              <a:rPr lang="en-US" dirty="0" smtClean="0"/>
              <a:t>I – IM230</a:t>
            </a:r>
            <a:endParaRPr lang="en-US" dirty="0"/>
          </a:p>
        </p:txBody>
      </p:sp>
      <p:sp>
        <p:nvSpPr>
          <p:cNvPr id="3" name="Subtitle 2"/>
          <p:cNvSpPr>
            <a:spLocks noGrp="1"/>
          </p:cNvSpPr>
          <p:nvPr>
            <p:ph type="subTitle" idx="1"/>
          </p:nvPr>
        </p:nvSpPr>
        <p:spPr/>
        <p:txBody>
          <a:bodyPr/>
          <a:lstStyle/>
          <a:p>
            <a:r>
              <a:rPr lang="en-US" dirty="0" smtClean="0"/>
              <a:t>Vocabulary</a:t>
            </a:r>
            <a:endParaRPr lang="en-US" dirty="0"/>
          </a:p>
        </p:txBody>
      </p:sp>
    </p:spTree>
    <p:extLst>
      <p:ext uri="{BB962C8B-B14F-4D97-AF65-F5344CB8AC3E}">
        <p14:creationId xmlns:p14="http://schemas.microsoft.com/office/powerpoint/2010/main" val="145225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14400" y="2362200"/>
            <a:ext cx="4114800" cy="1554162"/>
          </a:xfrm>
        </p:spPr>
        <p:txBody>
          <a:bodyPr/>
          <a:lstStyle/>
          <a:p>
            <a:r>
              <a:rPr lang="en-US" sz="4400" b="0" dirty="0">
                <a:solidFill>
                  <a:schemeClr val="tx2"/>
                </a:solidFill>
                <a:latin typeface="+mj-lt"/>
                <a:ea typeface="+mj-ea"/>
                <a:cs typeface="+mj-cs"/>
              </a:rPr>
              <a:t>DEAD LOAD</a:t>
            </a:r>
          </a:p>
        </p:txBody>
      </p:sp>
      <p:sp>
        <p:nvSpPr>
          <p:cNvPr id="4" name="Content Placeholder 3"/>
          <p:cNvSpPr>
            <a:spLocks noGrp="1"/>
          </p:cNvSpPr>
          <p:nvPr>
            <p:ph sz="quarter" idx="4"/>
          </p:nvPr>
        </p:nvSpPr>
        <p:spPr>
          <a:xfrm>
            <a:off x="946166" y="3959584"/>
            <a:ext cx="2940034" cy="1905000"/>
          </a:xfrm>
        </p:spPr>
        <p:txBody>
          <a:bodyPr/>
          <a:lstStyle/>
          <a:p>
            <a:pPr marL="0" indent="0">
              <a:buNone/>
            </a:pPr>
            <a:r>
              <a:rPr lang="en-US" sz="2000" dirty="0"/>
              <a:t>The weight of a structure itself, including the weight of fixtures or equipment permanently attached to it</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609600"/>
            <a:ext cx="4419600" cy="563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LOAD</a:t>
            </a:r>
          </a:p>
        </p:txBody>
      </p:sp>
      <p:sp>
        <p:nvSpPr>
          <p:cNvPr id="11" name="Content Placeholder 7"/>
          <p:cNvSpPr>
            <a:spLocks noGrp="1"/>
          </p:cNvSpPr>
          <p:nvPr>
            <p:ph sz="half" idx="2"/>
          </p:nvPr>
        </p:nvSpPr>
        <p:spPr>
          <a:xfrm>
            <a:off x="914400" y="1600200"/>
            <a:ext cx="3048000" cy="1828800"/>
          </a:xfrm>
        </p:spPr>
        <p:txBody>
          <a:bodyPr/>
          <a:lstStyle/>
          <a:p>
            <a:pPr marL="0" indent="0">
              <a:buNone/>
            </a:pPr>
            <a:r>
              <a:rPr lang="en-US" sz="2000" dirty="0"/>
              <a:t>A force, or system of forces, carried by a structure, or part of the structure</a:t>
            </a:r>
          </a:p>
        </p:txBody>
      </p:sp>
    </p:spTree>
    <p:extLst>
      <p:ext uri="{BB962C8B-B14F-4D97-AF65-F5344CB8AC3E}">
        <p14:creationId xmlns:p14="http://schemas.microsoft.com/office/powerpoint/2010/main" val="357759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1000" y="609600"/>
            <a:ext cx="4419600" cy="563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Placeholder 2"/>
          <p:cNvSpPr>
            <a:spLocks noGrp="1"/>
          </p:cNvSpPr>
          <p:nvPr>
            <p:ph type="body" sz="quarter" idx="3"/>
          </p:nvPr>
        </p:nvSpPr>
        <p:spPr>
          <a:xfrm>
            <a:off x="914400" y="7620"/>
            <a:ext cx="3581400" cy="1554162"/>
          </a:xfrm>
        </p:spPr>
        <p:txBody>
          <a:bodyPr/>
          <a:lstStyle/>
          <a:p>
            <a:r>
              <a:rPr lang="en-US" sz="4400" b="0" dirty="0">
                <a:solidFill>
                  <a:schemeClr val="tx2"/>
                </a:solidFill>
                <a:latin typeface="+mj-lt"/>
                <a:ea typeface="+mj-ea"/>
                <a:cs typeface="+mj-cs"/>
              </a:rPr>
              <a:t>DYNAMIC LOAD</a:t>
            </a:r>
          </a:p>
        </p:txBody>
      </p:sp>
      <p:sp>
        <p:nvSpPr>
          <p:cNvPr id="13" name="Content Placeholder 3"/>
          <p:cNvSpPr>
            <a:spLocks noGrp="1"/>
          </p:cNvSpPr>
          <p:nvPr>
            <p:ph sz="quarter" idx="4"/>
          </p:nvPr>
        </p:nvSpPr>
        <p:spPr>
          <a:xfrm>
            <a:off x="933864" y="1455420"/>
            <a:ext cx="3028536" cy="1905000"/>
          </a:xfrm>
        </p:spPr>
        <p:txBody>
          <a:bodyPr/>
          <a:lstStyle/>
          <a:p>
            <a:pPr marL="0" indent="0">
              <a:buNone/>
            </a:pPr>
            <a:r>
              <a:rPr lang="en-US" sz="2000" dirty="0"/>
              <a:t>Any load which is </a:t>
            </a:r>
            <a:r>
              <a:rPr lang="en-US" sz="2000" dirty="0" err="1"/>
              <a:t>nonstatic</a:t>
            </a:r>
            <a:r>
              <a:rPr lang="en-US" sz="2000" dirty="0"/>
              <a:t>, such as a wind load or a moving live load</a:t>
            </a:r>
          </a:p>
        </p:txBody>
      </p:sp>
      <p:sp>
        <p:nvSpPr>
          <p:cNvPr id="14" name="Text Placeholder 2"/>
          <p:cNvSpPr>
            <a:spLocks noGrp="1"/>
          </p:cNvSpPr>
          <p:nvPr>
            <p:ph type="body" sz="quarter" idx="3"/>
          </p:nvPr>
        </p:nvSpPr>
        <p:spPr>
          <a:xfrm>
            <a:off x="914400" y="2743200"/>
            <a:ext cx="3339829" cy="944562"/>
          </a:xfrm>
        </p:spPr>
        <p:txBody>
          <a:bodyPr/>
          <a:lstStyle/>
          <a:p>
            <a:r>
              <a:rPr lang="en-US" sz="4400" b="0" dirty="0">
                <a:solidFill>
                  <a:schemeClr val="tx2"/>
                </a:solidFill>
                <a:latin typeface="+mj-lt"/>
                <a:ea typeface="+mj-ea"/>
                <a:cs typeface="+mj-cs"/>
              </a:rPr>
              <a:t>LIVE LOAD</a:t>
            </a:r>
          </a:p>
        </p:txBody>
      </p:sp>
      <p:sp>
        <p:nvSpPr>
          <p:cNvPr id="15" name="Content Placeholder 3"/>
          <p:cNvSpPr>
            <a:spLocks noGrp="1"/>
          </p:cNvSpPr>
          <p:nvPr>
            <p:ph sz="quarter" idx="4"/>
          </p:nvPr>
        </p:nvSpPr>
        <p:spPr>
          <a:xfrm>
            <a:off x="946166" y="3730984"/>
            <a:ext cx="3092434" cy="1905000"/>
          </a:xfrm>
        </p:spPr>
        <p:txBody>
          <a:bodyPr/>
          <a:lstStyle/>
          <a:p>
            <a:pPr marL="0" indent="0">
              <a:buNone/>
            </a:pPr>
            <a:r>
              <a:rPr lang="en-US" sz="2000" dirty="0"/>
              <a:t>The moving or movable external load on a structure; includes the weight of furnishings of a building, of the people, of the equipment, etc., but does not include wind load</a:t>
            </a:r>
          </a:p>
        </p:txBody>
      </p:sp>
    </p:spTree>
    <p:extLst>
      <p:ext uri="{BB962C8B-B14F-4D97-AF65-F5344CB8AC3E}">
        <p14:creationId xmlns:p14="http://schemas.microsoft.com/office/powerpoint/2010/main" val="274496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3962400"/>
            <a:ext cx="4343400" cy="914400"/>
          </a:xfrm>
        </p:spPr>
        <p:txBody>
          <a:bodyPr/>
          <a:lstStyle/>
          <a:p>
            <a:r>
              <a:rPr lang="en-US" sz="4400" b="0" dirty="0" smtClean="0">
                <a:solidFill>
                  <a:schemeClr val="tx2"/>
                </a:solidFill>
                <a:latin typeface="+mj-lt"/>
                <a:ea typeface="+mj-ea"/>
                <a:cs typeface="+mj-cs"/>
              </a:rPr>
              <a:t>DOUBLE/TRIPLE </a:t>
            </a:r>
            <a:r>
              <a:rPr lang="en-US" sz="4400" b="0" dirty="0">
                <a:solidFill>
                  <a:schemeClr val="tx2"/>
                </a:solidFill>
                <a:latin typeface="+mj-lt"/>
                <a:ea typeface="+mj-ea"/>
                <a:cs typeface="+mj-cs"/>
              </a:rPr>
              <a:t>HEADER</a:t>
            </a:r>
          </a:p>
        </p:txBody>
      </p:sp>
      <p:sp>
        <p:nvSpPr>
          <p:cNvPr id="8" name="Content Placeholder 7"/>
          <p:cNvSpPr>
            <a:spLocks noGrp="1"/>
          </p:cNvSpPr>
          <p:nvPr>
            <p:ph sz="half" idx="2"/>
          </p:nvPr>
        </p:nvSpPr>
        <p:spPr>
          <a:xfrm>
            <a:off x="918210" y="4800600"/>
            <a:ext cx="3582988" cy="1828800"/>
          </a:xfrm>
        </p:spPr>
        <p:txBody>
          <a:bodyPr/>
          <a:lstStyle/>
          <a:p>
            <a:pPr marL="0" indent="0">
              <a:buNone/>
            </a:pPr>
            <a:r>
              <a:rPr lang="en-US" sz="2000" dirty="0"/>
              <a:t>A header made of two pieces of lumber, fixed together by bolts or nails, to provide greater strength than a single piece. (Three pieces is a triple header)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33622" y="4191000"/>
            <a:ext cx="3794794"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14400" y="11430"/>
            <a:ext cx="4114800" cy="1554162"/>
          </a:xfrm>
        </p:spPr>
        <p:txBody>
          <a:bodyPr/>
          <a:lstStyle/>
          <a:p>
            <a:r>
              <a:rPr lang="en-US" sz="4400" b="0" dirty="0">
                <a:solidFill>
                  <a:schemeClr val="tx2"/>
                </a:solidFill>
                <a:latin typeface="+mj-lt"/>
                <a:ea typeface="+mj-ea"/>
                <a:cs typeface="+mj-cs"/>
              </a:rPr>
              <a:t>HEADER</a:t>
            </a:r>
          </a:p>
        </p:txBody>
      </p:sp>
      <p:sp>
        <p:nvSpPr>
          <p:cNvPr id="11" name="Content Placeholder 3"/>
          <p:cNvSpPr>
            <a:spLocks noGrp="1"/>
          </p:cNvSpPr>
          <p:nvPr>
            <p:ph sz="quarter" idx="4"/>
          </p:nvPr>
        </p:nvSpPr>
        <p:spPr>
          <a:xfrm>
            <a:off x="946166" y="1608814"/>
            <a:ext cx="3810000" cy="1905000"/>
          </a:xfrm>
        </p:spPr>
        <p:txBody>
          <a:bodyPr/>
          <a:lstStyle/>
          <a:p>
            <a:pPr marL="0" indent="0">
              <a:buNone/>
            </a:pPr>
            <a:r>
              <a:rPr lang="en-US" sz="2000" dirty="0"/>
              <a:t>A framing member which crosses and supports the ends of joists, rafters, etc. transferring the weight of the latter </a:t>
            </a:r>
            <a:r>
              <a:rPr lang="en-US" sz="2000" dirty="0" smtClean="0"/>
              <a:t>to </a:t>
            </a:r>
            <a:r>
              <a:rPr lang="en-US" sz="2000" dirty="0"/>
              <a:t>parallel joists, rafters, </a:t>
            </a:r>
            <a:r>
              <a:rPr lang="en-US" sz="2000" dirty="0" err="1"/>
              <a:t>etc</a:t>
            </a:r>
            <a:endParaRPr lang="en-US" sz="2000"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33622" y="533400"/>
            <a:ext cx="3794794"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9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14400" y="990600"/>
            <a:ext cx="4114800" cy="599885"/>
          </a:xfrm>
        </p:spPr>
        <p:txBody>
          <a:bodyPr/>
          <a:lstStyle/>
          <a:p>
            <a:r>
              <a:rPr lang="en-US" sz="4400" b="0" dirty="0">
                <a:solidFill>
                  <a:schemeClr val="tx2"/>
                </a:solidFill>
                <a:latin typeface="+mj-lt"/>
                <a:ea typeface="+mj-ea"/>
                <a:cs typeface="+mj-cs"/>
              </a:rPr>
              <a:t>EIFS</a:t>
            </a:r>
          </a:p>
        </p:txBody>
      </p:sp>
      <p:sp>
        <p:nvSpPr>
          <p:cNvPr id="4" name="Content Placeholder 3"/>
          <p:cNvSpPr>
            <a:spLocks noGrp="1"/>
          </p:cNvSpPr>
          <p:nvPr>
            <p:ph sz="quarter" idx="4"/>
          </p:nvPr>
        </p:nvSpPr>
        <p:spPr>
          <a:xfrm>
            <a:off x="946166" y="1523743"/>
            <a:ext cx="3625834" cy="1905000"/>
          </a:xfrm>
        </p:spPr>
        <p:txBody>
          <a:bodyPr/>
          <a:lstStyle/>
          <a:p>
            <a:pPr marL="0" indent="0">
              <a:buNone/>
            </a:pPr>
            <a:r>
              <a:rPr lang="en-US" sz="2000" dirty="0"/>
              <a:t>Exterior Insulation Finishing System, an outer finishing system, usually of a foam base material, that provides protection against weather and provides additional thermal value</a:t>
            </a:r>
            <a:endParaRPr lang="en-US" sz="2200"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19997" y="837942"/>
            <a:ext cx="3677413" cy="26672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1"/>
          <p:cNvSpPr>
            <a:spLocks noGrp="1"/>
          </p:cNvSpPr>
          <p:nvPr>
            <p:ph type="body" idx="1"/>
          </p:nvPr>
        </p:nvSpPr>
        <p:spPr>
          <a:xfrm>
            <a:off x="914400" y="3733801"/>
            <a:ext cx="5181600" cy="914400"/>
          </a:xfrm>
        </p:spPr>
        <p:txBody>
          <a:bodyPr/>
          <a:lstStyle/>
          <a:p>
            <a:r>
              <a:rPr lang="en-US" sz="4400" b="0" dirty="0">
                <a:solidFill>
                  <a:schemeClr val="tx2"/>
                </a:solidFill>
                <a:latin typeface="+mj-lt"/>
                <a:ea typeface="+mj-ea"/>
                <a:cs typeface="+mj-cs"/>
              </a:rPr>
              <a:t>FAÇADE</a:t>
            </a:r>
          </a:p>
        </p:txBody>
      </p:sp>
      <p:sp>
        <p:nvSpPr>
          <p:cNvPr id="14" name="Content Placeholder 7"/>
          <p:cNvSpPr>
            <a:spLocks noGrp="1"/>
          </p:cNvSpPr>
          <p:nvPr>
            <p:ph sz="half" idx="2"/>
          </p:nvPr>
        </p:nvSpPr>
        <p:spPr>
          <a:xfrm>
            <a:off x="914400" y="4724400"/>
            <a:ext cx="3582988" cy="1828800"/>
          </a:xfrm>
        </p:spPr>
        <p:txBody>
          <a:bodyPr/>
          <a:lstStyle/>
          <a:p>
            <a:pPr marL="0" indent="0">
              <a:buNone/>
            </a:pPr>
            <a:r>
              <a:rPr lang="en-US" sz="2200" dirty="0"/>
              <a:t>The exterior face of a building</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19997" y="3886200"/>
            <a:ext cx="3677414"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14400" y="830580"/>
            <a:ext cx="4114800" cy="759505"/>
          </a:xfrm>
        </p:spPr>
        <p:txBody>
          <a:bodyPr/>
          <a:lstStyle/>
          <a:p>
            <a:r>
              <a:rPr lang="en-US" sz="4400" b="0" dirty="0">
                <a:solidFill>
                  <a:schemeClr val="tx2"/>
                </a:solidFill>
                <a:latin typeface="+mj-lt"/>
                <a:ea typeface="+mj-ea"/>
                <a:cs typeface="+mj-cs"/>
              </a:rPr>
              <a:t>FAUX</a:t>
            </a:r>
          </a:p>
        </p:txBody>
      </p:sp>
      <p:sp>
        <p:nvSpPr>
          <p:cNvPr id="4" name="Content Placeholder 3"/>
          <p:cNvSpPr>
            <a:spLocks noGrp="1"/>
          </p:cNvSpPr>
          <p:nvPr>
            <p:ph sz="quarter" idx="4"/>
          </p:nvPr>
        </p:nvSpPr>
        <p:spPr>
          <a:xfrm>
            <a:off x="946166" y="1633308"/>
            <a:ext cx="3625834" cy="1905000"/>
          </a:xfrm>
        </p:spPr>
        <p:txBody>
          <a:bodyPr/>
          <a:lstStyle/>
          <a:p>
            <a:pPr marL="0" indent="0">
              <a:buNone/>
            </a:pPr>
            <a:r>
              <a:rPr lang="en-US" sz="2000" dirty="0"/>
              <a:t>A fake or imitation material made to resemble the original material. Examples: Painting techniques to give the appearance of marble, synthetic or manufactured brick and stone made to look like the real brick or stone, but weighs and cost less</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0" y="640080"/>
            <a:ext cx="1676400" cy="2103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9297" y="655320"/>
            <a:ext cx="1978011" cy="2087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72000" y="2971800"/>
            <a:ext cx="3965308" cy="1377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2"/>
          <p:cNvSpPr>
            <a:spLocks noGrp="1"/>
          </p:cNvSpPr>
          <p:nvPr>
            <p:ph type="body" sz="quarter" idx="3"/>
          </p:nvPr>
        </p:nvSpPr>
        <p:spPr>
          <a:xfrm>
            <a:off x="958834" y="4648126"/>
            <a:ext cx="4114800" cy="795051"/>
          </a:xfrm>
        </p:spPr>
        <p:txBody>
          <a:bodyPr/>
          <a:lstStyle/>
          <a:p>
            <a:r>
              <a:rPr lang="en-US" sz="4400" b="0" dirty="0">
                <a:solidFill>
                  <a:schemeClr val="tx2"/>
                </a:solidFill>
                <a:latin typeface="+mj-lt"/>
                <a:ea typeface="+mj-ea"/>
                <a:cs typeface="+mj-cs"/>
              </a:rPr>
              <a:t>GAUGE/GAGE</a:t>
            </a:r>
          </a:p>
        </p:txBody>
      </p:sp>
      <p:sp>
        <p:nvSpPr>
          <p:cNvPr id="15" name="Content Placeholder 3"/>
          <p:cNvSpPr>
            <a:spLocks noGrp="1"/>
          </p:cNvSpPr>
          <p:nvPr>
            <p:ph sz="quarter" idx="4"/>
          </p:nvPr>
        </p:nvSpPr>
        <p:spPr>
          <a:xfrm>
            <a:off x="990600" y="5486400"/>
            <a:ext cx="3810000" cy="914327"/>
          </a:xfrm>
        </p:spPr>
        <p:txBody>
          <a:bodyPr/>
          <a:lstStyle/>
          <a:p>
            <a:pPr marL="0" indent="0">
              <a:buNone/>
            </a:pPr>
            <a:r>
              <a:rPr lang="en-US" sz="2200" dirty="0"/>
              <a:t>The thickness of sheet metal or metal studs</a:t>
            </a:r>
          </a:p>
        </p:txBody>
      </p:sp>
    </p:spTree>
    <p:extLst>
      <p:ext uri="{BB962C8B-B14F-4D97-AF65-F5344CB8AC3E}">
        <p14:creationId xmlns:p14="http://schemas.microsoft.com/office/powerpoint/2010/main" val="19755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FINISH FLOOR</a:t>
            </a:r>
          </a:p>
        </p:txBody>
      </p:sp>
      <p:sp>
        <p:nvSpPr>
          <p:cNvPr id="8" name="Content Placeholder 7"/>
          <p:cNvSpPr>
            <a:spLocks noGrp="1"/>
          </p:cNvSpPr>
          <p:nvPr>
            <p:ph sz="half" idx="2"/>
          </p:nvPr>
        </p:nvSpPr>
        <p:spPr>
          <a:xfrm>
            <a:off x="914400" y="1600200"/>
            <a:ext cx="3733800" cy="1828800"/>
          </a:xfrm>
        </p:spPr>
        <p:txBody>
          <a:bodyPr/>
          <a:lstStyle/>
          <a:p>
            <a:pPr marL="0" indent="0">
              <a:buNone/>
            </a:pPr>
            <a:r>
              <a:rPr lang="en-US" sz="2200" dirty="0"/>
              <a:t>The floor, usually laid over a subfloor, which provides the complete floor surface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609600"/>
            <a:ext cx="35814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 Placeholder 1"/>
          <p:cNvSpPr>
            <a:spLocks noGrp="1"/>
          </p:cNvSpPr>
          <p:nvPr>
            <p:ph type="body" idx="1"/>
          </p:nvPr>
        </p:nvSpPr>
        <p:spPr>
          <a:xfrm>
            <a:off x="914400" y="3067050"/>
            <a:ext cx="5181600" cy="914400"/>
          </a:xfrm>
        </p:spPr>
        <p:txBody>
          <a:bodyPr/>
          <a:lstStyle/>
          <a:p>
            <a:r>
              <a:rPr lang="en-US" sz="4400" b="0" dirty="0">
                <a:solidFill>
                  <a:schemeClr val="tx2"/>
                </a:solidFill>
                <a:latin typeface="+mj-lt"/>
                <a:ea typeface="+mj-ea"/>
                <a:cs typeface="+mj-cs"/>
              </a:rPr>
              <a:t>SUBFLOORING</a:t>
            </a:r>
          </a:p>
        </p:txBody>
      </p:sp>
      <p:sp>
        <p:nvSpPr>
          <p:cNvPr id="14" name="Content Placeholder 7"/>
          <p:cNvSpPr>
            <a:spLocks noGrp="1"/>
          </p:cNvSpPr>
          <p:nvPr>
            <p:ph sz="half" idx="2"/>
          </p:nvPr>
        </p:nvSpPr>
        <p:spPr>
          <a:xfrm>
            <a:off x="914400" y="4057649"/>
            <a:ext cx="3582988" cy="1828800"/>
          </a:xfrm>
        </p:spPr>
        <p:txBody>
          <a:bodyPr/>
          <a:lstStyle/>
          <a:p>
            <a:pPr marL="0" indent="0">
              <a:buNone/>
            </a:pPr>
            <a:r>
              <a:rPr lang="en-US" sz="2000" dirty="0"/>
              <a:t>A rough floor, laid on joists, which serves as a base for the finished floor</a:t>
            </a:r>
            <a:endParaRPr lang="en-US" sz="2200"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0" y="3429000"/>
            <a:ext cx="35814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3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22020" y="0"/>
            <a:ext cx="4114800" cy="1554162"/>
          </a:xfrm>
        </p:spPr>
        <p:txBody>
          <a:bodyPr/>
          <a:lstStyle/>
          <a:p>
            <a:r>
              <a:rPr lang="en-US" sz="4400" b="0" dirty="0">
                <a:solidFill>
                  <a:schemeClr val="tx2"/>
                </a:solidFill>
                <a:latin typeface="+mj-lt"/>
                <a:ea typeface="+mj-ea"/>
                <a:cs typeface="+mj-cs"/>
              </a:rPr>
              <a:t>FIRE STOPPING</a:t>
            </a:r>
          </a:p>
        </p:txBody>
      </p:sp>
      <p:sp>
        <p:nvSpPr>
          <p:cNvPr id="4" name="Content Placeholder 3"/>
          <p:cNvSpPr>
            <a:spLocks noGrp="1"/>
          </p:cNvSpPr>
          <p:nvPr>
            <p:ph sz="quarter" idx="4"/>
          </p:nvPr>
        </p:nvSpPr>
        <p:spPr>
          <a:xfrm>
            <a:off x="953786" y="1597384"/>
            <a:ext cx="3810000" cy="1905000"/>
          </a:xfrm>
        </p:spPr>
        <p:txBody>
          <a:bodyPr/>
          <a:lstStyle/>
          <a:p>
            <a:pPr marL="0" indent="0">
              <a:buNone/>
            </a:pPr>
            <a:r>
              <a:rPr lang="en-US" sz="2000" dirty="0"/>
              <a:t>In a concealed, hollow construction, a material or member which fills or seals the open construction to prevent or retard the spread of fire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6228" y="530841"/>
            <a:ext cx="3298784"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a:spLocks noGrp="1"/>
          </p:cNvSpPr>
          <p:nvPr>
            <p:ph type="body" sz="quarter" idx="3"/>
          </p:nvPr>
        </p:nvSpPr>
        <p:spPr>
          <a:xfrm>
            <a:off x="914400" y="3200400"/>
            <a:ext cx="4114800" cy="1554162"/>
          </a:xfrm>
        </p:spPr>
        <p:txBody>
          <a:bodyPr/>
          <a:lstStyle/>
          <a:p>
            <a:r>
              <a:rPr lang="en-US" sz="4400" b="0" dirty="0">
                <a:solidFill>
                  <a:schemeClr val="tx2"/>
                </a:solidFill>
                <a:latin typeface="+mj-lt"/>
                <a:ea typeface="+mj-ea"/>
                <a:cs typeface="+mj-cs"/>
              </a:rPr>
              <a:t>FLAME SPREAD RATING</a:t>
            </a:r>
          </a:p>
        </p:txBody>
      </p:sp>
      <p:sp>
        <p:nvSpPr>
          <p:cNvPr id="11" name="Content Placeholder 3"/>
          <p:cNvSpPr>
            <a:spLocks noGrp="1"/>
          </p:cNvSpPr>
          <p:nvPr>
            <p:ph sz="quarter" idx="4"/>
          </p:nvPr>
        </p:nvSpPr>
        <p:spPr>
          <a:xfrm>
            <a:off x="946166" y="4668899"/>
            <a:ext cx="3810000" cy="1905000"/>
          </a:xfrm>
        </p:spPr>
        <p:txBody>
          <a:bodyPr/>
          <a:lstStyle/>
          <a:p>
            <a:pPr marL="0" indent="0">
              <a:buNone/>
            </a:pPr>
            <a:r>
              <a:rPr lang="en-US" sz="2000" dirty="0"/>
              <a:t>A numerical designation, applied to building materials, which is a comparative measure of the ability of the material to resist flaming combustion over its surface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16228" y="3657600"/>
            <a:ext cx="3298784"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0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FIRE TREATED WOOD</a:t>
            </a:r>
          </a:p>
        </p:txBody>
      </p:sp>
      <p:sp>
        <p:nvSpPr>
          <p:cNvPr id="8" name="Content Placeholder 7"/>
          <p:cNvSpPr>
            <a:spLocks noGrp="1"/>
          </p:cNvSpPr>
          <p:nvPr>
            <p:ph sz="half" idx="2"/>
          </p:nvPr>
        </p:nvSpPr>
        <p:spPr>
          <a:xfrm>
            <a:off x="986829" y="1524000"/>
            <a:ext cx="3810000" cy="1828800"/>
          </a:xfrm>
        </p:spPr>
        <p:txBody>
          <a:bodyPr/>
          <a:lstStyle/>
          <a:p>
            <a:pPr marL="0" indent="0">
              <a:buNone/>
            </a:pPr>
            <a:r>
              <a:rPr lang="en-US" sz="1800" dirty="0"/>
              <a:t>Lumber or plywood which has been impregnated, under pressure, with minerals salts, that in the event of fire, the burning wood and salts emit noncombustible gases and water vapor instead of the usual flammable vapors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1185621"/>
            <a:ext cx="3657600" cy="2048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14400" y="3962400"/>
            <a:ext cx="5181600" cy="914400"/>
          </a:xfrm>
        </p:spPr>
        <p:txBody>
          <a:bodyPr/>
          <a:lstStyle/>
          <a:p>
            <a:r>
              <a:rPr lang="en-US" sz="4400" b="0" dirty="0">
                <a:solidFill>
                  <a:schemeClr val="tx2"/>
                </a:solidFill>
                <a:latin typeface="+mj-lt"/>
                <a:ea typeface="+mj-ea"/>
                <a:cs typeface="+mj-cs"/>
              </a:rPr>
              <a:t>PRESSURE TREATED WOOD</a:t>
            </a:r>
          </a:p>
        </p:txBody>
      </p:sp>
      <p:sp>
        <p:nvSpPr>
          <p:cNvPr id="11" name="Content Placeholder 7"/>
          <p:cNvSpPr>
            <a:spLocks noGrp="1"/>
          </p:cNvSpPr>
          <p:nvPr>
            <p:ph sz="half" idx="2"/>
          </p:nvPr>
        </p:nvSpPr>
        <p:spPr>
          <a:xfrm>
            <a:off x="990600" y="4800600"/>
            <a:ext cx="3659188" cy="1828800"/>
          </a:xfrm>
        </p:spPr>
        <p:txBody>
          <a:bodyPr/>
          <a:lstStyle/>
          <a:p>
            <a:pPr marL="0" indent="0">
              <a:buNone/>
            </a:pPr>
            <a:r>
              <a:rPr lang="en-US" sz="1900" dirty="0"/>
              <a:t>Lumber or plywood which has been impregnated, under pressure, with chemicals that treat the wood against weather and rot</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89250" y="3810000"/>
            <a:ext cx="3121350" cy="2548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4114800" cy="914400"/>
          </a:xfrm>
        </p:spPr>
        <p:txBody>
          <a:bodyPr/>
          <a:lstStyle/>
          <a:p>
            <a:r>
              <a:rPr lang="en-US" sz="4400" b="0" dirty="0">
                <a:solidFill>
                  <a:schemeClr val="tx2"/>
                </a:solidFill>
                <a:latin typeface="+mj-lt"/>
                <a:ea typeface="+mj-ea"/>
                <a:cs typeface="+mj-cs"/>
              </a:rPr>
              <a:t>FLOOR FRAMING</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200" dirty="0"/>
              <a:t>Framing consisting of common floor joists, cross bridging, and other members which provide support for flooring</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76800" y="457201"/>
            <a:ext cx="3657600" cy="2599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02970" y="3481504"/>
            <a:ext cx="4114800" cy="1554162"/>
          </a:xfrm>
        </p:spPr>
        <p:txBody>
          <a:bodyPr/>
          <a:lstStyle/>
          <a:p>
            <a:r>
              <a:rPr lang="en-US" sz="4400" b="0" dirty="0">
                <a:solidFill>
                  <a:schemeClr val="tx2"/>
                </a:solidFill>
                <a:latin typeface="+mj-lt"/>
                <a:ea typeface="+mj-ea"/>
                <a:cs typeface="+mj-cs"/>
              </a:rPr>
              <a:t>FRAMING ANCHOR</a:t>
            </a:r>
          </a:p>
        </p:txBody>
      </p:sp>
      <p:sp>
        <p:nvSpPr>
          <p:cNvPr id="11" name="Content Placeholder 3"/>
          <p:cNvSpPr>
            <a:spLocks noGrp="1"/>
          </p:cNvSpPr>
          <p:nvPr>
            <p:ph sz="quarter" idx="4"/>
          </p:nvPr>
        </p:nvSpPr>
        <p:spPr>
          <a:xfrm>
            <a:off x="902970" y="4956810"/>
            <a:ext cx="3810000" cy="1905000"/>
          </a:xfrm>
        </p:spPr>
        <p:txBody>
          <a:bodyPr/>
          <a:lstStyle/>
          <a:p>
            <a:pPr marL="0" indent="0">
              <a:buNone/>
            </a:pPr>
            <a:r>
              <a:rPr lang="en-US" sz="2200" dirty="0"/>
              <a:t>A metal device used in light wood-frame construction for joining studs, joists, rafters, </a:t>
            </a:r>
            <a:r>
              <a:rPr lang="en-US" sz="2200" dirty="0" err="1"/>
              <a:t>etc</a:t>
            </a:r>
            <a:endParaRPr lang="en-US" sz="2200"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3657600"/>
            <a:ext cx="36576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0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1" y="3506048"/>
            <a:ext cx="4724400" cy="914400"/>
          </a:xfrm>
        </p:spPr>
        <p:txBody>
          <a:bodyPr/>
          <a:lstStyle/>
          <a:p>
            <a:r>
              <a:rPr lang="en-US" sz="4400" b="0" dirty="0">
                <a:solidFill>
                  <a:schemeClr val="tx2"/>
                </a:solidFill>
                <a:latin typeface="+mj-lt"/>
                <a:ea typeface="+mj-ea"/>
                <a:cs typeface="+mj-cs"/>
              </a:rPr>
              <a:t>FOUNDATION</a:t>
            </a:r>
          </a:p>
        </p:txBody>
      </p:sp>
      <p:sp>
        <p:nvSpPr>
          <p:cNvPr id="8" name="Content Placeholder 7"/>
          <p:cNvSpPr>
            <a:spLocks noGrp="1"/>
          </p:cNvSpPr>
          <p:nvPr>
            <p:ph sz="half" idx="2"/>
          </p:nvPr>
        </p:nvSpPr>
        <p:spPr>
          <a:xfrm>
            <a:off x="990600" y="4495800"/>
            <a:ext cx="3582988" cy="1828800"/>
          </a:xfrm>
        </p:spPr>
        <p:txBody>
          <a:bodyPr/>
          <a:lstStyle/>
          <a:p>
            <a:pPr marL="0" indent="0">
              <a:buNone/>
            </a:pPr>
            <a:r>
              <a:rPr lang="en-US" dirty="0"/>
              <a:t>Any part of a structure that serves to transmit the load to the earth or rock, usually below ground level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1" y="3733801"/>
            <a:ext cx="36576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14400" y="30480"/>
            <a:ext cx="4114800" cy="1554162"/>
          </a:xfrm>
        </p:spPr>
        <p:txBody>
          <a:bodyPr/>
          <a:lstStyle/>
          <a:p>
            <a:r>
              <a:rPr lang="en-US" sz="4400" b="0" dirty="0">
                <a:solidFill>
                  <a:schemeClr val="tx2"/>
                </a:solidFill>
                <a:latin typeface="+mj-lt"/>
                <a:ea typeface="+mj-ea"/>
                <a:cs typeface="+mj-cs"/>
              </a:rPr>
              <a:t>FOOTING</a:t>
            </a:r>
          </a:p>
        </p:txBody>
      </p:sp>
      <p:sp>
        <p:nvSpPr>
          <p:cNvPr id="11" name="Content Placeholder 3"/>
          <p:cNvSpPr>
            <a:spLocks noGrp="1"/>
          </p:cNvSpPr>
          <p:nvPr>
            <p:ph sz="quarter" idx="4"/>
          </p:nvPr>
        </p:nvSpPr>
        <p:spPr>
          <a:xfrm>
            <a:off x="946166" y="1627864"/>
            <a:ext cx="3810000" cy="1905000"/>
          </a:xfrm>
        </p:spPr>
        <p:txBody>
          <a:bodyPr/>
          <a:lstStyle/>
          <a:p>
            <a:pPr marL="0" indent="0">
              <a:buNone/>
            </a:pPr>
            <a:r>
              <a:rPr lang="en-US" dirty="0"/>
              <a:t>The portion of the foundation of a structure which transmits loads directly to the soil</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1" y="609600"/>
            <a:ext cx="365760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0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GROUP 5</a:t>
            </a:r>
            <a:endParaRPr lang="en-US" dirty="0"/>
          </a:p>
        </p:txBody>
      </p:sp>
      <p:sp>
        <p:nvSpPr>
          <p:cNvPr id="8" name="Text Placeholder 7"/>
          <p:cNvSpPr>
            <a:spLocks noGrp="1"/>
          </p:cNvSpPr>
          <p:nvPr>
            <p:ph type="body" idx="1"/>
          </p:nvPr>
        </p:nvSpPr>
        <p:spPr/>
        <p:txBody>
          <a:bodyPr/>
          <a:lstStyle/>
          <a:p>
            <a:r>
              <a:rPr lang="en-US" dirty="0" smtClean="0"/>
              <a:t>Vocabulary</a:t>
            </a:r>
            <a:endParaRPr lang="en-US" dirty="0"/>
          </a:p>
        </p:txBody>
      </p:sp>
    </p:spTree>
    <p:extLst>
      <p:ext uri="{BB962C8B-B14F-4D97-AF65-F5344CB8AC3E}">
        <p14:creationId xmlns:p14="http://schemas.microsoft.com/office/powerpoint/2010/main" val="1005542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FURRING</a:t>
            </a:r>
          </a:p>
        </p:txBody>
      </p:sp>
      <p:sp>
        <p:nvSpPr>
          <p:cNvPr id="8" name="Content Placeholder 7"/>
          <p:cNvSpPr>
            <a:spLocks noGrp="1"/>
          </p:cNvSpPr>
          <p:nvPr>
            <p:ph sz="half" idx="2"/>
          </p:nvPr>
        </p:nvSpPr>
        <p:spPr>
          <a:xfrm>
            <a:off x="990600" y="1566412"/>
            <a:ext cx="4267200" cy="1828800"/>
          </a:xfrm>
        </p:spPr>
        <p:txBody>
          <a:bodyPr/>
          <a:lstStyle/>
          <a:p>
            <a:pPr marL="0" indent="0">
              <a:buNone/>
            </a:pPr>
            <a:r>
              <a:rPr lang="en-US" sz="2000" dirty="0"/>
              <a:t>Spacers such as wood or metal which are fastened to the joists, studs, walls, or ceilings of a building so that the finish surface may be leveled</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34000" y="609600"/>
            <a:ext cx="3200400" cy="27110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type="body" sz="quarter" idx="3"/>
          </p:nvPr>
        </p:nvSpPr>
        <p:spPr>
          <a:xfrm>
            <a:off x="914400" y="3783330"/>
            <a:ext cx="4114800" cy="1554162"/>
          </a:xfrm>
        </p:spPr>
        <p:txBody>
          <a:bodyPr/>
          <a:lstStyle/>
          <a:p>
            <a:r>
              <a:rPr lang="en-US" sz="4400" b="0" dirty="0">
                <a:solidFill>
                  <a:schemeClr val="tx2"/>
                </a:solidFill>
                <a:latin typeface="+mj-lt"/>
                <a:ea typeface="+mj-ea"/>
                <a:cs typeface="+mj-cs"/>
              </a:rPr>
              <a:t>GLUE LAMINATED TIMBER</a:t>
            </a:r>
          </a:p>
        </p:txBody>
      </p:sp>
      <p:sp>
        <p:nvSpPr>
          <p:cNvPr id="10" name="Content Placeholder 3"/>
          <p:cNvSpPr>
            <a:spLocks noGrp="1"/>
          </p:cNvSpPr>
          <p:nvPr>
            <p:ph sz="quarter" idx="4"/>
          </p:nvPr>
        </p:nvSpPr>
        <p:spPr>
          <a:xfrm>
            <a:off x="1028700" y="5181600"/>
            <a:ext cx="3810000" cy="1905000"/>
          </a:xfrm>
        </p:spPr>
        <p:txBody>
          <a:bodyPr/>
          <a:lstStyle/>
          <a:p>
            <a:pPr marL="0" indent="0">
              <a:buNone/>
            </a:pPr>
            <a:r>
              <a:rPr lang="en-US" sz="2200" dirty="0"/>
              <a:t>A manufactured product consisting of four or more wood layers bonded together with adhesive</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3657600"/>
            <a:ext cx="3200400" cy="2695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GIRDER</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large or principal beam of steel, reinforced concrete, or timber, used to support concentrated loads at isolated points along its length</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8368" y="609600"/>
            <a:ext cx="3529832"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14400" y="3337561"/>
            <a:ext cx="5181600" cy="914400"/>
          </a:xfrm>
        </p:spPr>
        <p:txBody>
          <a:bodyPr/>
          <a:lstStyle/>
          <a:p>
            <a:r>
              <a:rPr lang="en-US" sz="4400" b="0" dirty="0">
                <a:solidFill>
                  <a:schemeClr val="tx2"/>
                </a:solidFill>
                <a:latin typeface="+mj-lt"/>
                <a:ea typeface="+mj-ea"/>
                <a:cs typeface="+mj-cs"/>
              </a:rPr>
              <a:t>JOIST</a:t>
            </a:r>
          </a:p>
        </p:txBody>
      </p:sp>
      <p:sp>
        <p:nvSpPr>
          <p:cNvPr id="12" name="Content Placeholder 7"/>
          <p:cNvSpPr>
            <a:spLocks noGrp="1"/>
          </p:cNvSpPr>
          <p:nvPr>
            <p:ph sz="half" idx="2"/>
          </p:nvPr>
        </p:nvSpPr>
        <p:spPr>
          <a:xfrm>
            <a:off x="914400" y="4328160"/>
            <a:ext cx="3582988" cy="1828800"/>
          </a:xfrm>
        </p:spPr>
        <p:txBody>
          <a:bodyPr/>
          <a:lstStyle/>
          <a:p>
            <a:pPr marL="0" indent="0">
              <a:buNone/>
            </a:pPr>
            <a:r>
              <a:rPr lang="en-US" sz="2000" dirty="0"/>
              <a:t>One of a series of parallel beams of timber, reinforced concrete, or steel used to support floor and ceiling loads, and supported in turn by larger beams, girders, or bearing walls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28368" y="3657600"/>
            <a:ext cx="3529832"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7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0600" y="609600"/>
            <a:ext cx="2209800" cy="914400"/>
          </a:xfrm>
        </p:spPr>
        <p:txBody>
          <a:bodyPr/>
          <a:lstStyle/>
          <a:p>
            <a:r>
              <a:rPr lang="en-US" sz="4400" b="0" dirty="0">
                <a:solidFill>
                  <a:schemeClr val="tx2"/>
                </a:solidFill>
                <a:latin typeface="+mj-lt"/>
                <a:ea typeface="+mj-ea"/>
                <a:cs typeface="+mj-cs"/>
              </a:rPr>
              <a:t>GROUT</a:t>
            </a:r>
          </a:p>
        </p:txBody>
      </p:sp>
      <p:sp>
        <p:nvSpPr>
          <p:cNvPr id="8" name="Content Placeholder 7"/>
          <p:cNvSpPr>
            <a:spLocks noGrp="1"/>
          </p:cNvSpPr>
          <p:nvPr>
            <p:ph sz="half" idx="2"/>
          </p:nvPr>
        </p:nvSpPr>
        <p:spPr>
          <a:xfrm>
            <a:off x="990600" y="1524000"/>
            <a:ext cx="3582988" cy="1828800"/>
          </a:xfrm>
        </p:spPr>
        <p:txBody>
          <a:bodyPr/>
          <a:lstStyle/>
          <a:p>
            <a:pPr marL="0" indent="0">
              <a:buNone/>
            </a:pPr>
            <a:r>
              <a:rPr lang="en-US" sz="2000" dirty="0"/>
              <a:t>Mortar containing a considerable amount of water so that it has the consistency of a viscous liquid, permitting it to be poured or pumped into joints, spaces, and cracks within masonry walls and floors, between pieces of floor or wall tile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200" y="1066800"/>
            <a:ext cx="35052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58834" y="4496056"/>
            <a:ext cx="4114800" cy="718521"/>
          </a:xfrm>
        </p:spPr>
        <p:txBody>
          <a:bodyPr/>
          <a:lstStyle/>
          <a:p>
            <a:r>
              <a:rPr lang="en-US" sz="4400" b="0" dirty="0">
                <a:solidFill>
                  <a:schemeClr val="tx2"/>
                </a:solidFill>
                <a:latin typeface="+mj-lt"/>
                <a:ea typeface="+mj-ea"/>
                <a:cs typeface="+mj-cs"/>
              </a:rPr>
              <a:t>MORTAR</a:t>
            </a:r>
          </a:p>
        </p:txBody>
      </p:sp>
      <p:sp>
        <p:nvSpPr>
          <p:cNvPr id="11" name="Content Placeholder 3"/>
          <p:cNvSpPr>
            <a:spLocks noGrp="1"/>
          </p:cNvSpPr>
          <p:nvPr>
            <p:ph sz="quarter" idx="4"/>
          </p:nvPr>
        </p:nvSpPr>
        <p:spPr>
          <a:xfrm>
            <a:off x="990600" y="5257800"/>
            <a:ext cx="3810000" cy="1269708"/>
          </a:xfrm>
        </p:spPr>
        <p:txBody>
          <a:bodyPr/>
          <a:lstStyle/>
          <a:p>
            <a:pPr marL="0" indent="0">
              <a:buNone/>
            </a:pPr>
            <a:r>
              <a:rPr lang="en-US" sz="2000" dirty="0"/>
              <a:t>A plastic mixture of </a:t>
            </a:r>
            <a:r>
              <a:rPr lang="en-US" sz="2000" dirty="0" err="1"/>
              <a:t>cementitious</a:t>
            </a:r>
            <a:r>
              <a:rPr lang="en-US" sz="2000" dirty="0"/>
              <a:t> materials with water and a fine aggregate that is troweled in place</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9200" y="4293148"/>
            <a:ext cx="3505200" cy="22600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77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14400" y="152400"/>
            <a:ext cx="4114800" cy="1378902"/>
          </a:xfrm>
        </p:spPr>
        <p:txBody>
          <a:bodyPr/>
          <a:lstStyle/>
          <a:p>
            <a:r>
              <a:rPr lang="en-US" sz="4400" b="0" dirty="0">
                <a:solidFill>
                  <a:schemeClr val="tx2"/>
                </a:solidFill>
                <a:latin typeface="+mj-lt"/>
                <a:ea typeface="+mj-ea"/>
                <a:cs typeface="+mj-cs"/>
              </a:rPr>
              <a:t>LAMINATED WOOD</a:t>
            </a:r>
          </a:p>
        </p:txBody>
      </p:sp>
      <p:sp>
        <p:nvSpPr>
          <p:cNvPr id="4" name="Content Placeholder 3"/>
          <p:cNvSpPr>
            <a:spLocks noGrp="1"/>
          </p:cNvSpPr>
          <p:nvPr>
            <p:ph sz="quarter" idx="4"/>
          </p:nvPr>
        </p:nvSpPr>
        <p:spPr>
          <a:xfrm>
            <a:off x="927116" y="1574524"/>
            <a:ext cx="3810000" cy="1905000"/>
          </a:xfrm>
        </p:spPr>
        <p:txBody>
          <a:bodyPr/>
          <a:lstStyle/>
          <a:p>
            <a:pPr marL="0" indent="0">
              <a:buNone/>
            </a:pPr>
            <a:r>
              <a:rPr lang="en-US" sz="2000" dirty="0"/>
              <a:t>Board or timber built up of piles which are joined together by gluing; usually the grain of all plies is parallel</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81600" y="685800"/>
            <a:ext cx="30480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a:spLocks noGrp="1"/>
          </p:cNvSpPr>
          <p:nvPr>
            <p:ph type="body" sz="quarter" idx="3"/>
          </p:nvPr>
        </p:nvSpPr>
        <p:spPr>
          <a:xfrm>
            <a:off x="914400" y="3962399"/>
            <a:ext cx="4114800" cy="718521"/>
          </a:xfrm>
        </p:spPr>
        <p:txBody>
          <a:bodyPr/>
          <a:lstStyle/>
          <a:p>
            <a:r>
              <a:rPr lang="en-US" sz="4400" b="0" dirty="0">
                <a:solidFill>
                  <a:schemeClr val="tx2"/>
                </a:solidFill>
                <a:latin typeface="+mj-lt"/>
                <a:ea typeface="+mj-ea"/>
                <a:cs typeface="+mj-cs"/>
              </a:rPr>
              <a:t>PLYWOOD</a:t>
            </a:r>
          </a:p>
        </p:txBody>
      </p:sp>
      <p:sp>
        <p:nvSpPr>
          <p:cNvPr id="11" name="Content Placeholder 3"/>
          <p:cNvSpPr>
            <a:spLocks noGrp="1"/>
          </p:cNvSpPr>
          <p:nvPr>
            <p:ph sz="quarter" idx="4"/>
          </p:nvPr>
        </p:nvSpPr>
        <p:spPr>
          <a:xfrm>
            <a:off x="946166" y="4724143"/>
            <a:ext cx="3810000" cy="1143257"/>
          </a:xfrm>
        </p:spPr>
        <p:txBody>
          <a:bodyPr/>
          <a:lstStyle/>
          <a:p>
            <a:pPr marL="0" indent="0">
              <a:buNone/>
            </a:pPr>
            <a:r>
              <a:rPr lang="en-US" sz="2000" dirty="0"/>
              <a:t>Structural wood made of three or more layers of veneer, joined with glue</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3962400"/>
            <a:ext cx="30480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LINTEL</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horizontal structural member over an opening which carries the weight of the wall above it, usually of steel, stone, or wood</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76800" y="609600"/>
            <a:ext cx="36576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 Placeholder 2"/>
          <p:cNvSpPr>
            <a:spLocks noGrp="1"/>
          </p:cNvSpPr>
          <p:nvPr>
            <p:ph type="body" sz="quarter" idx="3"/>
          </p:nvPr>
        </p:nvSpPr>
        <p:spPr>
          <a:xfrm>
            <a:off x="914400" y="4038599"/>
            <a:ext cx="2286000" cy="642321"/>
          </a:xfrm>
        </p:spPr>
        <p:txBody>
          <a:bodyPr/>
          <a:lstStyle/>
          <a:p>
            <a:r>
              <a:rPr lang="en-US" sz="4400" b="0" dirty="0">
                <a:solidFill>
                  <a:schemeClr val="tx2"/>
                </a:solidFill>
                <a:latin typeface="+mj-lt"/>
                <a:ea typeface="+mj-ea"/>
                <a:cs typeface="+mj-cs"/>
              </a:rPr>
              <a:t>LOUVER</a:t>
            </a:r>
          </a:p>
        </p:txBody>
      </p:sp>
      <p:sp>
        <p:nvSpPr>
          <p:cNvPr id="10" name="Content Placeholder 3"/>
          <p:cNvSpPr>
            <a:spLocks noGrp="1"/>
          </p:cNvSpPr>
          <p:nvPr>
            <p:ph sz="quarter" idx="4"/>
          </p:nvPr>
        </p:nvSpPr>
        <p:spPr>
          <a:xfrm>
            <a:off x="914400" y="4572000"/>
            <a:ext cx="3810000" cy="1905000"/>
          </a:xfrm>
        </p:spPr>
        <p:txBody>
          <a:bodyPr/>
          <a:lstStyle/>
          <a:p>
            <a:pPr marL="0" indent="0">
              <a:buNone/>
            </a:pPr>
            <a:r>
              <a:rPr lang="en-US" sz="2000" dirty="0"/>
              <a:t>An assembly of sloping, overlapping blades or slats; may be fixed or adjustable; designed to admit air and/or light in varying degrees and to exclude rain and snow</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3810000"/>
            <a:ext cx="36576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MEMBRANE</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weather-resistant flexible or semi-flexible covering consisting of alternate layers of felt and bitumen</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76800" y="609600"/>
            <a:ext cx="36576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14399" y="3346848"/>
            <a:ext cx="5181600" cy="914400"/>
          </a:xfrm>
        </p:spPr>
        <p:txBody>
          <a:bodyPr/>
          <a:lstStyle/>
          <a:p>
            <a:r>
              <a:rPr lang="en-US" sz="4400" b="0" dirty="0">
                <a:solidFill>
                  <a:schemeClr val="tx2"/>
                </a:solidFill>
                <a:latin typeface="+mj-lt"/>
                <a:ea typeface="+mj-ea"/>
                <a:cs typeface="+mj-cs"/>
              </a:rPr>
              <a:t>SOUNDPROOFING</a:t>
            </a:r>
          </a:p>
        </p:txBody>
      </p:sp>
      <p:sp>
        <p:nvSpPr>
          <p:cNvPr id="11" name="Content Placeholder 7"/>
          <p:cNvSpPr>
            <a:spLocks noGrp="1"/>
          </p:cNvSpPr>
          <p:nvPr>
            <p:ph sz="half" idx="2"/>
          </p:nvPr>
        </p:nvSpPr>
        <p:spPr>
          <a:xfrm>
            <a:off x="914400" y="4179093"/>
            <a:ext cx="3582988" cy="1828800"/>
          </a:xfrm>
        </p:spPr>
        <p:txBody>
          <a:bodyPr/>
          <a:lstStyle/>
          <a:p>
            <a:pPr marL="0" indent="0">
              <a:buNone/>
            </a:pPr>
            <a:r>
              <a:rPr lang="en-US" sz="2000" dirty="0"/>
              <a:t>The elements of construction and the design features of a building which make it relatively impervious to sound transmission from one room to another or from outside the building to the inside</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4267200"/>
            <a:ext cx="3657600"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22020" y="685800"/>
            <a:ext cx="2362200" cy="794720"/>
          </a:xfrm>
        </p:spPr>
        <p:txBody>
          <a:bodyPr/>
          <a:lstStyle/>
          <a:p>
            <a:r>
              <a:rPr lang="en-US" sz="4400" b="0" dirty="0">
                <a:solidFill>
                  <a:schemeClr val="tx2"/>
                </a:solidFill>
                <a:latin typeface="+mj-lt"/>
                <a:ea typeface="+mj-ea"/>
                <a:cs typeface="+mj-cs"/>
              </a:rPr>
              <a:t>PURLIN</a:t>
            </a:r>
          </a:p>
        </p:txBody>
      </p:sp>
      <p:sp>
        <p:nvSpPr>
          <p:cNvPr id="4" name="Content Placeholder 3"/>
          <p:cNvSpPr>
            <a:spLocks noGrp="1"/>
          </p:cNvSpPr>
          <p:nvPr>
            <p:ph sz="quarter" idx="4"/>
          </p:nvPr>
        </p:nvSpPr>
        <p:spPr>
          <a:xfrm>
            <a:off x="953786" y="1523742"/>
            <a:ext cx="3321034" cy="1448057"/>
          </a:xfrm>
        </p:spPr>
        <p:txBody>
          <a:bodyPr/>
          <a:lstStyle/>
          <a:p>
            <a:pPr marL="0" indent="0">
              <a:buNone/>
            </a:pPr>
            <a:r>
              <a:rPr lang="en-US" sz="2000" dirty="0"/>
              <a:t>A piece of lumber laid horizontally on the principle rafters on which the roof covering is laid</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0" y="514349"/>
            <a:ext cx="3886200" cy="2590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2"/>
          <p:cNvSpPr>
            <a:spLocks noGrp="1"/>
          </p:cNvSpPr>
          <p:nvPr>
            <p:ph type="body" sz="quarter" idx="3"/>
          </p:nvPr>
        </p:nvSpPr>
        <p:spPr>
          <a:xfrm>
            <a:off x="914400" y="3886199"/>
            <a:ext cx="2438400" cy="794721"/>
          </a:xfrm>
        </p:spPr>
        <p:txBody>
          <a:bodyPr/>
          <a:lstStyle/>
          <a:p>
            <a:r>
              <a:rPr lang="en-US" sz="4400" b="0" dirty="0">
                <a:solidFill>
                  <a:schemeClr val="tx2"/>
                </a:solidFill>
                <a:latin typeface="+mj-lt"/>
                <a:ea typeface="+mj-ea"/>
                <a:cs typeface="+mj-cs"/>
              </a:rPr>
              <a:t>RAFTER</a:t>
            </a:r>
          </a:p>
        </p:txBody>
      </p:sp>
      <p:sp>
        <p:nvSpPr>
          <p:cNvPr id="11" name="Content Placeholder 3"/>
          <p:cNvSpPr>
            <a:spLocks noGrp="1"/>
          </p:cNvSpPr>
          <p:nvPr>
            <p:ph sz="quarter" idx="4"/>
          </p:nvPr>
        </p:nvSpPr>
        <p:spPr>
          <a:xfrm>
            <a:off x="946166" y="4724143"/>
            <a:ext cx="3168634" cy="1269708"/>
          </a:xfrm>
        </p:spPr>
        <p:txBody>
          <a:bodyPr/>
          <a:lstStyle/>
          <a:p>
            <a:pPr marL="0" indent="0">
              <a:buNone/>
            </a:pPr>
            <a:r>
              <a:rPr lang="en-US" sz="2000" dirty="0"/>
              <a:t>One of a series of inclined members to which a roof covering is fixed</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3657600"/>
            <a:ext cx="38862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85800"/>
            <a:ext cx="3582988" cy="838200"/>
          </a:xfrm>
        </p:spPr>
        <p:txBody>
          <a:bodyPr/>
          <a:lstStyle/>
          <a:p>
            <a:r>
              <a:rPr lang="en-US" sz="4400" dirty="0">
                <a:solidFill>
                  <a:schemeClr val="tx2"/>
                </a:solidFill>
                <a:latin typeface="+mj-lt"/>
                <a:ea typeface="+mj-ea"/>
                <a:cs typeface="+mj-cs"/>
              </a:rPr>
              <a:t>PSF</a:t>
            </a:r>
          </a:p>
        </p:txBody>
      </p:sp>
      <p:sp>
        <p:nvSpPr>
          <p:cNvPr id="8" name="Content Placeholder 7"/>
          <p:cNvSpPr>
            <a:spLocks noGrp="1"/>
          </p:cNvSpPr>
          <p:nvPr>
            <p:ph sz="half" idx="2"/>
          </p:nvPr>
        </p:nvSpPr>
        <p:spPr>
          <a:xfrm>
            <a:off x="914400" y="1600200"/>
            <a:ext cx="3582988" cy="1447800"/>
          </a:xfrm>
        </p:spPr>
        <p:txBody>
          <a:bodyPr/>
          <a:lstStyle/>
          <a:p>
            <a:pPr marL="0" indent="0">
              <a:buNone/>
            </a:pPr>
            <a:r>
              <a:rPr lang="en-US" dirty="0"/>
              <a:t>Pounds per Square Foot </a:t>
            </a:r>
          </a:p>
        </p:txBody>
      </p:sp>
      <p:sp>
        <p:nvSpPr>
          <p:cNvPr id="16" name="Text Placeholder 1"/>
          <p:cNvSpPr>
            <a:spLocks noGrp="1"/>
          </p:cNvSpPr>
          <p:nvPr>
            <p:ph type="body" idx="1"/>
          </p:nvPr>
        </p:nvSpPr>
        <p:spPr>
          <a:xfrm>
            <a:off x="914400" y="2590800"/>
            <a:ext cx="3582988" cy="838200"/>
          </a:xfrm>
        </p:spPr>
        <p:txBody>
          <a:bodyPr/>
          <a:lstStyle/>
          <a:p>
            <a:r>
              <a:rPr lang="en-US" sz="4400" dirty="0">
                <a:solidFill>
                  <a:schemeClr val="tx2"/>
                </a:solidFill>
                <a:latin typeface="+mj-lt"/>
                <a:ea typeface="+mj-ea"/>
                <a:cs typeface="+mj-cs"/>
              </a:rPr>
              <a:t>PSI</a:t>
            </a:r>
          </a:p>
        </p:txBody>
      </p:sp>
      <p:sp>
        <p:nvSpPr>
          <p:cNvPr id="17" name="Content Placeholder 7"/>
          <p:cNvSpPr>
            <a:spLocks noGrp="1"/>
          </p:cNvSpPr>
          <p:nvPr>
            <p:ph sz="half" idx="2"/>
          </p:nvPr>
        </p:nvSpPr>
        <p:spPr>
          <a:xfrm>
            <a:off x="914400" y="3505200"/>
            <a:ext cx="3582988" cy="1447800"/>
          </a:xfrm>
        </p:spPr>
        <p:txBody>
          <a:bodyPr/>
          <a:lstStyle/>
          <a:p>
            <a:pPr marL="0" indent="0">
              <a:buNone/>
            </a:pPr>
            <a:r>
              <a:rPr lang="en-US" dirty="0"/>
              <a:t>Pounds per Square Inch </a:t>
            </a:r>
          </a:p>
        </p:txBody>
      </p:sp>
      <p:sp>
        <p:nvSpPr>
          <p:cNvPr id="12" name="Text Placeholder 1"/>
          <p:cNvSpPr>
            <a:spLocks noGrp="1"/>
          </p:cNvSpPr>
          <p:nvPr>
            <p:ph type="body" idx="1"/>
          </p:nvPr>
        </p:nvSpPr>
        <p:spPr>
          <a:xfrm>
            <a:off x="914400" y="4343400"/>
            <a:ext cx="3582988" cy="838200"/>
          </a:xfrm>
        </p:spPr>
        <p:txBody>
          <a:bodyPr/>
          <a:lstStyle/>
          <a:p>
            <a:r>
              <a:rPr lang="en-US" sz="4400" dirty="0">
                <a:solidFill>
                  <a:schemeClr val="tx2"/>
                </a:solidFill>
                <a:latin typeface="+mj-lt"/>
                <a:ea typeface="+mj-ea"/>
                <a:cs typeface="+mj-cs"/>
              </a:rPr>
              <a:t>STC</a:t>
            </a:r>
          </a:p>
        </p:txBody>
      </p:sp>
      <p:sp>
        <p:nvSpPr>
          <p:cNvPr id="13" name="Content Placeholder 7"/>
          <p:cNvSpPr>
            <a:spLocks noGrp="1"/>
          </p:cNvSpPr>
          <p:nvPr>
            <p:ph sz="half" idx="2"/>
          </p:nvPr>
        </p:nvSpPr>
        <p:spPr>
          <a:xfrm>
            <a:off x="914400" y="5257800"/>
            <a:ext cx="3582988" cy="1447800"/>
          </a:xfrm>
        </p:spPr>
        <p:txBody>
          <a:bodyPr/>
          <a:lstStyle/>
          <a:p>
            <a:pPr marL="0" indent="0">
              <a:buNone/>
            </a:pPr>
            <a:r>
              <a:rPr lang="en-US" dirty="0"/>
              <a:t>Sound Transmission Class</a:t>
            </a:r>
          </a:p>
        </p:txBody>
      </p:sp>
      <p:sp>
        <p:nvSpPr>
          <p:cNvPr id="9" name="Text Placeholder 2"/>
          <p:cNvSpPr>
            <a:spLocks noGrp="1"/>
          </p:cNvSpPr>
          <p:nvPr>
            <p:ph type="body" sz="quarter" idx="3"/>
          </p:nvPr>
        </p:nvSpPr>
        <p:spPr>
          <a:xfrm>
            <a:off x="5105400" y="762000"/>
            <a:ext cx="1524000" cy="794721"/>
          </a:xfrm>
        </p:spPr>
        <p:txBody>
          <a:bodyPr/>
          <a:lstStyle/>
          <a:p>
            <a:r>
              <a:rPr lang="en-US" sz="4400" dirty="0">
                <a:solidFill>
                  <a:schemeClr val="tx2"/>
                </a:solidFill>
                <a:latin typeface="+mj-lt"/>
                <a:ea typeface="+mj-ea"/>
                <a:cs typeface="+mj-cs"/>
              </a:rPr>
              <a:t>T&amp;G</a:t>
            </a:r>
          </a:p>
        </p:txBody>
      </p:sp>
      <p:sp>
        <p:nvSpPr>
          <p:cNvPr id="10" name="Content Placeholder 3"/>
          <p:cNvSpPr>
            <a:spLocks noGrp="1"/>
          </p:cNvSpPr>
          <p:nvPr>
            <p:ph sz="quarter" idx="4"/>
          </p:nvPr>
        </p:nvSpPr>
        <p:spPr>
          <a:xfrm>
            <a:off x="5137165" y="1599944"/>
            <a:ext cx="3139473" cy="609857"/>
          </a:xfrm>
        </p:spPr>
        <p:txBody>
          <a:bodyPr/>
          <a:lstStyle/>
          <a:p>
            <a:pPr marL="0" indent="0">
              <a:buNone/>
            </a:pPr>
            <a:r>
              <a:rPr lang="en-US" dirty="0"/>
              <a:t>Tongue and Grooved </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81600" y="2156460"/>
            <a:ext cx="30480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51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7" grpId="0" build="p"/>
      <p:bldP spid="12" grpId="0" build="p"/>
      <p:bldP spid="13" grpId="0" build="p"/>
      <p:bldP spid="9"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QUOIN</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hard stone or brick used, with similar ones, to reinforce an external corner or edge of a wall; often distinguished decoratively from adjacent masonry</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86400" y="609600"/>
            <a:ext cx="289560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14400" y="3962399"/>
            <a:ext cx="4495800" cy="718521"/>
          </a:xfrm>
        </p:spPr>
        <p:txBody>
          <a:bodyPr/>
          <a:lstStyle/>
          <a:p>
            <a:r>
              <a:rPr lang="en-US" sz="4400" b="0" dirty="0">
                <a:solidFill>
                  <a:schemeClr val="tx2"/>
                </a:solidFill>
                <a:latin typeface="+mj-lt"/>
                <a:ea typeface="+mj-ea"/>
                <a:cs typeface="+mj-cs"/>
              </a:rPr>
              <a:t>STANDING SEAM</a:t>
            </a:r>
          </a:p>
        </p:txBody>
      </p:sp>
      <p:sp>
        <p:nvSpPr>
          <p:cNvPr id="11" name="Content Placeholder 3"/>
          <p:cNvSpPr>
            <a:spLocks noGrp="1"/>
          </p:cNvSpPr>
          <p:nvPr>
            <p:ph sz="quarter" idx="4"/>
          </p:nvPr>
        </p:nvSpPr>
        <p:spPr>
          <a:xfrm>
            <a:off x="914400" y="4648200"/>
            <a:ext cx="3810000" cy="1905000"/>
          </a:xfrm>
        </p:spPr>
        <p:txBody>
          <a:bodyPr/>
          <a:lstStyle/>
          <a:p>
            <a:pPr marL="0" indent="0">
              <a:buNone/>
            </a:pPr>
            <a:r>
              <a:rPr lang="en-US" sz="2000" dirty="0"/>
              <a:t>Typically seen in metal roofing, a type of seam between adjacent sheets of material, made by turning up the edges to two adjacent sheets and then folding them over</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86400" y="4191000"/>
            <a:ext cx="2895600" cy="2209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RIDGE BEAM</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beam at the upper ends of the rafters, below the ridge of a roof</a:t>
            </a:r>
          </a:p>
        </p:txBody>
      </p:sp>
      <p:sp>
        <p:nvSpPr>
          <p:cNvPr id="3" name="Text Placeholder 2"/>
          <p:cNvSpPr>
            <a:spLocks noGrp="1"/>
          </p:cNvSpPr>
          <p:nvPr>
            <p:ph type="body" sz="quarter" idx="3"/>
          </p:nvPr>
        </p:nvSpPr>
        <p:spPr>
          <a:xfrm>
            <a:off x="914400" y="3126759"/>
            <a:ext cx="4114800" cy="1554162"/>
          </a:xfrm>
        </p:spPr>
        <p:txBody>
          <a:bodyPr/>
          <a:lstStyle/>
          <a:p>
            <a:r>
              <a:rPr lang="en-US" sz="4400" b="0" dirty="0">
                <a:solidFill>
                  <a:schemeClr val="tx2"/>
                </a:solidFill>
                <a:latin typeface="+mj-lt"/>
                <a:ea typeface="+mj-ea"/>
                <a:cs typeface="+mj-cs"/>
              </a:rPr>
              <a:t>RIDGEBOARD</a:t>
            </a:r>
          </a:p>
        </p:txBody>
      </p:sp>
      <p:sp>
        <p:nvSpPr>
          <p:cNvPr id="4" name="Content Placeholder 3"/>
          <p:cNvSpPr>
            <a:spLocks noGrp="1"/>
          </p:cNvSpPr>
          <p:nvPr>
            <p:ph sz="quarter" idx="4"/>
          </p:nvPr>
        </p:nvSpPr>
        <p:spPr>
          <a:xfrm>
            <a:off x="946166" y="4724143"/>
            <a:ext cx="3810000" cy="1905000"/>
          </a:xfrm>
        </p:spPr>
        <p:txBody>
          <a:bodyPr/>
          <a:lstStyle/>
          <a:p>
            <a:pPr marL="0" indent="0">
              <a:buNone/>
            </a:pPr>
            <a:r>
              <a:rPr lang="en-US" sz="2000" dirty="0"/>
              <a:t>A longitudinal member at the apex of a roof which supports the upper ends of the rafters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685800"/>
            <a:ext cx="3352800" cy="2667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3886200"/>
            <a:ext cx="33528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14400" y="152400"/>
            <a:ext cx="5880413" cy="1401762"/>
          </a:xfrm>
        </p:spPr>
        <p:txBody>
          <a:bodyPr/>
          <a:lstStyle/>
          <a:p>
            <a:r>
              <a:rPr lang="en-US" sz="4400" b="0" dirty="0">
                <a:solidFill>
                  <a:schemeClr val="tx2"/>
                </a:solidFill>
                <a:latin typeface="+mj-lt"/>
                <a:ea typeface="+mj-ea"/>
                <a:cs typeface="+mj-cs"/>
              </a:rPr>
              <a:t>ANCHOR BOLT</a:t>
            </a:r>
          </a:p>
        </p:txBody>
      </p:sp>
      <p:sp>
        <p:nvSpPr>
          <p:cNvPr id="4" name="Content Placeholder 3"/>
          <p:cNvSpPr>
            <a:spLocks noGrp="1"/>
          </p:cNvSpPr>
          <p:nvPr>
            <p:ph sz="quarter" idx="4"/>
          </p:nvPr>
        </p:nvSpPr>
        <p:spPr>
          <a:xfrm>
            <a:off x="914121" y="1622425"/>
            <a:ext cx="4053393" cy="1905000"/>
          </a:xfrm>
        </p:spPr>
        <p:txBody>
          <a:bodyPr/>
          <a:lstStyle/>
          <a:p>
            <a:pPr marL="0" indent="0">
              <a:buNone/>
            </a:pPr>
            <a:r>
              <a:rPr lang="en-US" sz="2200" dirty="0"/>
              <a:t>A steel bolt usually fixed in a building structure with its threaded portion projecting; used to secure frameworks, timbers, machinery bases, </a:t>
            </a:r>
            <a:r>
              <a:rPr lang="en-US" sz="2200" dirty="0" err="1"/>
              <a:t>etc</a:t>
            </a:r>
            <a:endParaRPr lang="en-US"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07741" y="3904714"/>
            <a:ext cx="3683627" cy="26268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07742" y="685800"/>
            <a:ext cx="3683626" cy="2971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2"/>
          <p:cNvSpPr>
            <a:spLocks noGrp="1"/>
          </p:cNvSpPr>
          <p:nvPr>
            <p:ph type="body" sz="quarter" idx="3"/>
          </p:nvPr>
        </p:nvSpPr>
        <p:spPr>
          <a:xfrm>
            <a:off x="914400" y="4038600"/>
            <a:ext cx="4343400" cy="1401762"/>
          </a:xfrm>
        </p:spPr>
        <p:txBody>
          <a:bodyPr/>
          <a:lstStyle/>
          <a:p>
            <a:r>
              <a:rPr lang="en-US" sz="4400" b="0" dirty="0">
                <a:solidFill>
                  <a:schemeClr val="tx2"/>
                </a:solidFill>
                <a:latin typeface="+mj-lt"/>
                <a:ea typeface="+mj-ea"/>
                <a:cs typeface="+mj-cs"/>
              </a:rPr>
              <a:t>ASPHALT ROOFING PAPER</a:t>
            </a:r>
          </a:p>
        </p:txBody>
      </p:sp>
      <p:sp>
        <p:nvSpPr>
          <p:cNvPr id="13" name="Content Placeholder 3"/>
          <p:cNvSpPr>
            <a:spLocks noGrp="1"/>
          </p:cNvSpPr>
          <p:nvPr>
            <p:ph sz="quarter" idx="4"/>
          </p:nvPr>
        </p:nvSpPr>
        <p:spPr>
          <a:xfrm>
            <a:off x="954348" y="5218138"/>
            <a:ext cx="4053393" cy="1905000"/>
          </a:xfrm>
        </p:spPr>
        <p:txBody>
          <a:bodyPr/>
          <a:lstStyle/>
          <a:p>
            <a:pPr marL="0" indent="0">
              <a:buNone/>
            </a:pPr>
            <a:r>
              <a:rPr lang="en-US" sz="2200" dirty="0"/>
              <a:t>An asphalt coated paper that is applied to the roofing deck prior to the installation of roofing material</a:t>
            </a:r>
          </a:p>
        </p:txBody>
      </p:sp>
    </p:spTree>
    <p:extLst>
      <p:ext uri="{BB962C8B-B14F-4D97-AF65-F5344CB8AC3E}">
        <p14:creationId xmlns:p14="http://schemas.microsoft.com/office/powerpoint/2010/main" val="42693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4724400" cy="914400"/>
          </a:xfrm>
        </p:spPr>
        <p:txBody>
          <a:bodyPr/>
          <a:lstStyle/>
          <a:p>
            <a:r>
              <a:rPr lang="en-US" sz="4400" b="0" dirty="0">
                <a:solidFill>
                  <a:schemeClr val="tx2"/>
                </a:solidFill>
                <a:latin typeface="+mj-lt"/>
                <a:ea typeface="+mj-ea"/>
                <a:cs typeface="+mj-cs"/>
              </a:rPr>
              <a:t>RIGID INSULATION</a:t>
            </a:r>
          </a:p>
        </p:txBody>
      </p:sp>
      <p:sp>
        <p:nvSpPr>
          <p:cNvPr id="8" name="Content Placeholder 7"/>
          <p:cNvSpPr>
            <a:spLocks noGrp="1"/>
          </p:cNvSpPr>
          <p:nvPr>
            <p:ph sz="half" idx="2"/>
          </p:nvPr>
        </p:nvSpPr>
        <p:spPr>
          <a:xfrm>
            <a:off x="914400" y="1524000"/>
            <a:ext cx="3582988" cy="1828800"/>
          </a:xfrm>
        </p:spPr>
        <p:txBody>
          <a:bodyPr/>
          <a:lstStyle/>
          <a:p>
            <a:pPr marL="0" indent="0">
              <a:buNone/>
            </a:pPr>
            <a:r>
              <a:rPr lang="en-US" sz="2000" dirty="0"/>
              <a:t>A non-flexible foam board insulation used along foundation walls and under floor slabs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1600" y="609600"/>
            <a:ext cx="32004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Placeholder 2"/>
          <p:cNvSpPr>
            <a:spLocks noGrp="1"/>
          </p:cNvSpPr>
          <p:nvPr>
            <p:ph type="body" sz="quarter" idx="3"/>
          </p:nvPr>
        </p:nvSpPr>
        <p:spPr>
          <a:xfrm>
            <a:off x="914400" y="2651919"/>
            <a:ext cx="4114800" cy="1554162"/>
          </a:xfrm>
        </p:spPr>
        <p:txBody>
          <a:bodyPr/>
          <a:lstStyle/>
          <a:p>
            <a:r>
              <a:rPr lang="en-US" sz="4400" b="0" dirty="0">
                <a:solidFill>
                  <a:schemeClr val="tx2"/>
                </a:solidFill>
                <a:latin typeface="+mj-lt"/>
                <a:ea typeface="+mj-ea"/>
                <a:cs typeface="+mj-cs"/>
              </a:rPr>
              <a:t>ROOF INSULATION</a:t>
            </a:r>
          </a:p>
        </p:txBody>
      </p:sp>
      <p:sp>
        <p:nvSpPr>
          <p:cNvPr id="12" name="Content Placeholder 3"/>
          <p:cNvSpPr>
            <a:spLocks noGrp="1"/>
          </p:cNvSpPr>
          <p:nvPr>
            <p:ph sz="quarter" idx="4"/>
          </p:nvPr>
        </p:nvSpPr>
        <p:spPr>
          <a:xfrm>
            <a:off x="914400" y="4114800"/>
            <a:ext cx="3810000" cy="1905000"/>
          </a:xfrm>
        </p:spPr>
        <p:txBody>
          <a:bodyPr/>
          <a:lstStyle/>
          <a:p>
            <a:pPr marL="0" indent="0">
              <a:buNone/>
            </a:pPr>
            <a:r>
              <a:rPr lang="en-US" sz="2000" dirty="0"/>
              <a:t>Insulation that is either laid or blown in to increase the thermal value of the structure. Insulation is either placed along the bottom chord of the roof trusses or installed between rafters where a finished space is provided</a:t>
            </a: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3657600"/>
            <a:ext cx="32004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882634" y="2971800"/>
            <a:ext cx="4908566" cy="2292900"/>
          </a:xfrm>
        </p:spPr>
        <p:txBody>
          <a:bodyPr/>
          <a:lstStyle/>
          <a:p>
            <a:pPr>
              <a:spcBef>
                <a:spcPts val="0"/>
              </a:spcBef>
            </a:pPr>
            <a:r>
              <a:rPr lang="en-US" sz="4000" b="0" dirty="0">
                <a:solidFill>
                  <a:schemeClr val="tx2"/>
                </a:solidFill>
                <a:latin typeface="+mj-lt"/>
                <a:ea typeface="+mj-ea"/>
                <a:cs typeface="+mj-cs"/>
              </a:rPr>
              <a:t>ROOF </a:t>
            </a:r>
            <a:r>
              <a:rPr lang="en-US" sz="4000" b="0" dirty="0" smtClean="0">
                <a:solidFill>
                  <a:schemeClr val="tx2"/>
                </a:solidFill>
                <a:latin typeface="+mj-lt"/>
                <a:ea typeface="+mj-ea"/>
                <a:cs typeface="+mj-cs"/>
              </a:rPr>
              <a:t>DECK</a:t>
            </a:r>
            <a:r>
              <a:rPr lang="en-US" sz="4000" b="0" dirty="0" smtClean="0">
                <a:solidFill>
                  <a:schemeClr val="tx2"/>
                </a:solidFill>
                <a:latin typeface="+mj-lt"/>
                <a:ea typeface="+mj-ea"/>
                <a:cs typeface="+mj-cs"/>
              </a:rPr>
              <a:t>/</a:t>
            </a:r>
          </a:p>
          <a:p>
            <a:pPr>
              <a:spcBef>
                <a:spcPts val="0"/>
              </a:spcBef>
            </a:pPr>
            <a:r>
              <a:rPr lang="en-US" sz="4000" b="0" dirty="0" smtClean="0">
                <a:solidFill>
                  <a:schemeClr val="tx2"/>
                </a:solidFill>
                <a:latin typeface="+mj-lt"/>
                <a:ea typeface="+mj-ea"/>
                <a:cs typeface="+mj-cs"/>
              </a:rPr>
              <a:t>ROOF DECKING/</a:t>
            </a:r>
          </a:p>
          <a:p>
            <a:pPr>
              <a:spcBef>
                <a:spcPts val="0"/>
              </a:spcBef>
            </a:pPr>
            <a:r>
              <a:rPr lang="en-US" sz="4000" b="0" dirty="0" smtClean="0">
                <a:solidFill>
                  <a:schemeClr val="tx2"/>
                </a:solidFill>
                <a:latin typeface="+mj-lt"/>
                <a:ea typeface="+mj-ea"/>
                <a:cs typeface="+mj-cs"/>
              </a:rPr>
              <a:t>ROOF </a:t>
            </a:r>
            <a:r>
              <a:rPr lang="en-US" sz="4000" b="0" dirty="0" smtClean="0">
                <a:solidFill>
                  <a:schemeClr val="tx2"/>
                </a:solidFill>
                <a:latin typeface="+mj-lt"/>
                <a:ea typeface="+mj-ea"/>
                <a:cs typeface="+mj-cs"/>
              </a:rPr>
              <a:t>SHEATHING</a:t>
            </a:r>
            <a:endParaRPr lang="en-US" sz="4000" b="0" dirty="0">
              <a:solidFill>
                <a:schemeClr val="tx2"/>
              </a:solidFill>
              <a:latin typeface="+mj-lt"/>
              <a:ea typeface="+mj-ea"/>
              <a:cs typeface="+mj-cs"/>
            </a:endParaRPr>
          </a:p>
        </p:txBody>
      </p:sp>
      <p:sp>
        <p:nvSpPr>
          <p:cNvPr id="4" name="Content Placeholder 3"/>
          <p:cNvSpPr>
            <a:spLocks noGrp="1"/>
          </p:cNvSpPr>
          <p:nvPr>
            <p:ph sz="quarter" idx="4"/>
          </p:nvPr>
        </p:nvSpPr>
        <p:spPr>
          <a:xfrm>
            <a:off x="914400" y="5166360"/>
            <a:ext cx="3947336" cy="1371857"/>
          </a:xfrm>
        </p:spPr>
        <p:txBody>
          <a:bodyPr/>
          <a:lstStyle/>
          <a:p>
            <a:pPr marL="0" indent="0">
              <a:buNone/>
            </a:pPr>
            <a:r>
              <a:rPr lang="en-US" sz="2000" dirty="0"/>
              <a:t>The boards or sheet material, usually plywood, fastened to the roof rafters, onto which the roofing covering is laid</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86400" y="2971800"/>
            <a:ext cx="2971800"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86400" y="4876800"/>
            <a:ext cx="2971800" cy="1653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2"/>
          <p:cNvSpPr>
            <a:spLocks noGrp="1"/>
          </p:cNvSpPr>
          <p:nvPr>
            <p:ph type="body" sz="quarter" idx="3"/>
          </p:nvPr>
        </p:nvSpPr>
        <p:spPr>
          <a:xfrm>
            <a:off x="894791" y="758190"/>
            <a:ext cx="3448609" cy="794600"/>
          </a:xfrm>
        </p:spPr>
        <p:txBody>
          <a:bodyPr/>
          <a:lstStyle/>
          <a:p>
            <a:r>
              <a:rPr lang="en-US" sz="4400" b="0" dirty="0">
                <a:solidFill>
                  <a:schemeClr val="tx2"/>
                </a:solidFill>
                <a:latin typeface="+mj-lt"/>
                <a:ea typeface="+mj-ea"/>
                <a:cs typeface="+mj-cs"/>
              </a:rPr>
              <a:t>SHEATHING</a:t>
            </a:r>
          </a:p>
        </p:txBody>
      </p:sp>
      <p:sp>
        <p:nvSpPr>
          <p:cNvPr id="12" name="Content Placeholder 3"/>
          <p:cNvSpPr>
            <a:spLocks noGrp="1"/>
          </p:cNvSpPr>
          <p:nvPr>
            <p:ph sz="quarter" idx="4"/>
          </p:nvPr>
        </p:nvSpPr>
        <p:spPr>
          <a:xfrm>
            <a:off x="914400" y="1596269"/>
            <a:ext cx="3886200" cy="1676401"/>
          </a:xfrm>
        </p:spPr>
        <p:txBody>
          <a:bodyPr/>
          <a:lstStyle/>
          <a:p>
            <a:pPr marL="0" indent="0">
              <a:buNone/>
            </a:pPr>
            <a:r>
              <a:rPr lang="en-US" sz="2000" dirty="0"/>
              <a:t>The covering placed over exterior studding or rafters of a building; provides the base for the application of wall or roof cladding</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400" y="457200"/>
            <a:ext cx="29718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22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ROOF DRAIN</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000" dirty="0"/>
              <a:t>A drain designed to receive water colleting on the surface of a roof and to discharge it into a leader or a downspout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1600" y="914400"/>
            <a:ext cx="3047999"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a:spLocks noGrp="1"/>
          </p:cNvSpPr>
          <p:nvPr>
            <p:ph type="body" sz="quarter" idx="3"/>
          </p:nvPr>
        </p:nvSpPr>
        <p:spPr>
          <a:xfrm>
            <a:off x="914400" y="3352799"/>
            <a:ext cx="2667000" cy="1328121"/>
          </a:xfrm>
        </p:spPr>
        <p:txBody>
          <a:bodyPr/>
          <a:lstStyle/>
          <a:p>
            <a:r>
              <a:rPr lang="en-US" sz="4400" b="0" dirty="0">
                <a:solidFill>
                  <a:schemeClr val="tx2"/>
                </a:solidFill>
                <a:latin typeface="+mj-lt"/>
                <a:ea typeface="+mj-ea"/>
                <a:cs typeface="+mj-cs"/>
              </a:rPr>
              <a:t>VAPOR BARRIER</a:t>
            </a:r>
          </a:p>
        </p:txBody>
      </p:sp>
      <p:sp>
        <p:nvSpPr>
          <p:cNvPr id="11" name="Content Placeholder 3"/>
          <p:cNvSpPr>
            <a:spLocks noGrp="1"/>
          </p:cNvSpPr>
          <p:nvPr>
            <p:ph sz="quarter" idx="4"/>
          </p:nvPr>
        </p:nvSpPr>
        <p:spPr>
          <a:xfrm>
            <a:off x="946166" y="4724143"/>
            <a:ext cx="3625834" cy="1371857"/>
          </a:xfrm>
        </p:spPr>
        <p:txBody>
          <a:bodyPr/>
          <a:lstStyle/>
          <a:p>
            <a:pPr marL="0" indent="0">
              <a:buNone/>
            </a:pPr>
            <a:r>
              <a:rPr lang="en-US" sz="2000" dirty="0"/>
              <a:t>A moisture-impervious layer or coating which prevents the passage of moisture or vapor into a material or structure</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3962400"/>
            <a:ext cx="3047999"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80110" y="3810001"/>
            <a:ext cx="4343400" cy="914400"/>
          </a:xfrm>
        </p:spPr>
        <p:txBody>
          <a:bodyPr/>
          <a:lstStyle/>
          <a:p>
            <a:r>
              <a:rPr lang="en-US" sz="4400" b="0" dirty="0">
                <a:solidFill>
                  <a:schemeClr val="tx2"/>
                </a:solidFill>
                <a:latin typeface="+mj-lt"/>
                <a:ea typeface="+mj-ea"/>
                <a:cs typeface="+mj-cs"/>
              </a:rPr>
              <a:t>SCISSORS TRUSS</a:t>
            </a:r>
          </a:p>
        </p:txBody>
      </p:sp>
      <p:sp>
        <p:nvSpPr>
          <p:cNvPr id="8" name="Content Placeholder 7"/>
          <p:cNvSpPr>
            <a:spLocks noGrp="1"/>
          </p:cNvSpPr>
          <p:nvPr>
            <p:ph sz="half" idx="2"/>
          </p:nvPr>
        </p:nvSpPr>
        <p:spPr>
          <a:xfrm>
            <a:off x="914400" y="4642246"/>
            <a:ext cx="3582988" cy="1828800"/>
          </a:xfrm>
        </p:spPr>
        <p:txBody>
          <a:bodyPr/>
          <a:lstStyle/>
          <a:p>
            <a:pPr marL="0" indent="0">
              <a:buNone/>
            </a:pPr>
            <a:r>
              <a:rPr lang="en-US" sz="2000" dirty="0"/>
              <a:t>A type of truss used to support a pitched roof where the ties cross each other and are connected to the opposite rafters at an intermediate point along their length</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799" y="4114799"/>
            <a:ext cx="3581399" cy="21336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TRUSS</a:t>
            </a:r>
          </a:p>
        </p:txBody>
      </p:sp>
      <p:sp>
        <p:nvSpPr>
          <p:cNvPr id="11" name="Content Placeholder 7"/>
          <p:cNvSpPr>
            <a:spLocks noGrp="1"/>
          </p:cNvSpPr>
          <p:nvPr>
            <p:ph sz="half" idx="2"/>
          </p:nvPr>
        </p:nvSpPr>
        <p:spPr>
          <a:xfrm>
            <a:off x="914400" y="1600200"/>
            <a:ext cx="3582988" cy="1828800"/>
          </a:xfrm>
        </p:spPr>
        <p:txBody>
          <a:bodyPr/>
          <a:lstStyle/>
          <a:p>
            <a:pPr marL="0" indent="0">
              <a:buNone/>
            </a:pPr>
            <a:r>
              <a:rPr lang="en-US" sz="2000" dirty="0"/>
              <a:t>A structure composed of a combination of members, usually in some triangular arrangement so as to constitute a rigid framework</a:t>
            </a: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6800" y="609601"/>
            <a:ext cx="3581399" cy="2590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5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29200" y="586840"/>
            <a:ext cx="3200400" cy="914400"/>
          </a:xfrm>
        </p:spPr>
        <p:txBody>
          <a:bodyPr/>
          <a:lstStyle/>
          <a:p>
            <a:r>
              <a:rPr lang="en-US" sz="4400" b="0" dirty="0">
                <a:solidFill>
                  <a:schemeClr val="tx2"/>
                </a:solidFill>
                <a:latin typeface="+mj-lt"/>
                <a:ea typeface="+mj-ea"/>
                <a:cs typeface="+mj-cs"/>
              </a:rPr>
              <a:t>SILL PLATE</a:t>
            </a:r>
          </a:p>
        </p:txBody>
      </p:sp>
      <p:sp>
        <p:nvSpPr>
          <p:cNvPr id="8" name="Content Placeholder 7"/>
          <p:cNvSpPr>
            <a:spLocks noGrp="1"/>
          </p:cNvSpPr>
          <p:nvPr>
            <p:ph sz="half" idx="2"/>
          </p:nvPr>
        </p:nvSpPr>
        <p:spPr>
          <a:xfrm>
            <a:off x="5029200" y="1577439"/>
            <a:ext cx="3582988" cy="1828800"/>
          </a:xfrm>
        </p:spPr>
        <p:txBody>
          <a:bodyPr/>
          <a:lstStyle/>
          <a:p>
            <a:pPr marL="0" indent="0">
              <a:buNone/>
            </a:pPr>
            <a:r>
              <a:rPr lang="en-US" sz="2000" dirty="0"/>
              <a:t>A horizontal timber, at the bottom of the frame of a wood structure, which rests on the foundation</a:t>
            </a:r>
          </a:p>
        </p:txBody>
      </p:sp>
      <p:sp>
        <p:nvSpPr>
          <p:cNvPr id="3" name="Text Placeholder 2"/>
          <p:cNvSpPr>
            <a:spLocks noGrp="1"/>
          </p:cNvSpPr>
          <p:nvPr>
            <p:ph type="body" sz="quarter" idx="3"/>
          </p:nvPr>
        </p:nvSpPr>
        <p:spPr>
          <a:xfrm>
            <a:off x="914400" y="3411583"/>
            <a:ext cx="3048000" cy="870921"/>
          </a:xfrm>
        </p:spPr>
        <p:txBody>
          <a:bodyPr/>
          <a:lstStyle/>
          <a:p>
            <a:r>
              <a:rPr lang="en-US" sz="4400" b="0" dirty="0">
                <a:solidFill>
                  <a:schemeClr val="tx2"/>
                </a:solidFill>
                <a:latin typeface="+mj-lt"/>
                <a:ea typeface="+mj-ea"/>
                <a:cs typeface="+mj-cs"/>
              </a:rPr>
              <a:t>TOP PLATE</a:t>
            </a:r>
          </a:p>
        </p:txBody>
      </p:sp>
      <p:sp>
        <p:nvSpPr>
          <p:cNvPr id="4" name="Content Placeholder 3"/>
          <p:cNvSpPr>
            <a:spLocks noGrp="1"/>
          </p:cNvSpPr>
          <p:nvPr>
            <p:ph sz="quarter" idx="4"/>
          </p:nvPr>
        </p:nvSpPr>
        <p:spPr>
          <a:xfrm>
            <a:off x="946166" y="4325727"/>
            <a:ext cx="3810000" cy="1905000"/>
          </a:xfrm>
        </p:spPr>
        <p:txBody>
          <a:bodyPr/>
          <a:lstStyle/>
          <a:p>
            <a:pPr marL="0" indent="0">
              <a:buNone/>
            </a:pPr>
            <a:r>
              <a:rPr lang="en-US" sz="2000" dirty="0"/>
              <a:t>The horizontal member of a frame building to which the rafters are fastened. Also the horizontal member at the top of the partition studs</a:t>
            </a:r>
          </a:p>
        </p:txBody>
      </p:sp>
      <p:sp>
        <p:nvSpPr>
          <p:cNvPr id="6" name="Text Placeholder 1"/>
          <p:cNvSpPr txBox="1">
            <a:spLocks/>
          </p:cNvSpPr>
          <p:nvPr/>
        </p:nvSpPr>
        <p:spPr bwMode="auto">
          <a:xfrm>
            <a:off x="1004454" y="576944"/>
            <a:ext cx="204354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400" b="0" kern="0" dirty="0" smtClean="0">
                <a:solidFill>
                  <a:schemeClr val="tx2"/>
                </a:solidFill>
                <a:latin typeface="+mj-lt"/>
                <a:ea typeface="+mj-ea"/>
                <a:cs typeface="+mj-cs"/>
              </a:rPr>
              <a:t>PLATE</a:t>
            </a:r>
            <a:endParaRPr lang="en-US" sz="4400" b="0" kern="0" dirty="0">
              <a:solidFill>
                <a:schemeClr val="tx2"/>
              </a:solidFill>
              <a:latin typeface="+mj-lt"/>
              <a:ea typeface="+mj-ea"/>
              <a:cs typeface="+mj-cs"/>
            </a:endParaRPr>
          </a:p>
        </p:txBody>
      </p:sp>
      <p:sp>
        <p:nvSpPr>
          <p:cNvPr id="7" name="Content Placeholder 7"/>
          <p:cNvSpPr txBox="1">
            <a:spLocks/>
          </p:cNvSpPr>
          <p:nvPr/>
        </p:nvSpPr>
        <p:spPr bwMode="auto">
          <a:xfrm>
            <a:off x="1015340" y="1567543"/>
            <a:ext cx="358298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sz="2000" kern="0" dirty="0" smtClean="0"/>
              <a:t>A horizontal board connecting and terminating posts, joists, rafters, </a:t>
            </a:r>
            <a:r>
              <a:rPr lang="en-US" sz="2000" kern="0" dirty="0" err="1" smtClean="0"/>
              <a:t>etc</a:t>
            </a:r>
            <a:endParaRPr lang="en-US" sz="2000" kern="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6800" y="3048000"/>
            <a:ext cx="3657600" cy="3352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30915" y="3276600"/>
            <a:ext cx="5181600" cy="914400"/>
          </a:xfrm>
        </p:spPr>
        <p:txBody>
          <a:bodyPr/>
          <a:lstStyle/>
          <a:p>
            <a:r>
              <a:rPr lang="en-US" sz="4000" b="0" dirty="0">
                <a:solidFill>
                  <a:schemeClr val="tx2"/>
                </a:solidFill>
                <a:latin typeface="+mj-lt"/>
                <a:ea typeface="+mj-ea"/>
                <a:cs typeface="+mj-cs"/>
              </a:rPr>
              <a:t>WATERPROOFING</a:t>
            </a:r>
          </a:p>
        </p:txBody>
      </p:sp>
      <p:sp>
        <p:nvSpPr>
          <p:cNvPr id="8" name="Content Placeholder 7"/>
          <p:cNvSpPr>
            <a:spLocks noGrp="1"/>
          </p:cNvSpPr>
          <p:nvPr>
            <p:ph sz="half" idx="2"/>
          </p:nvPr>
        </p:nvSpPr>
        <p:spPr>
          <a:xfrm>
            <a:off x="914400" y="4191000"/>
            <a:ext cx="3582988" cy="1828800"/>
          </a:xfrm>
        </p:spPr>
        <p:txBody>
          <a:bodyPr/>
          <a:lstStyle/>
          <a:p>
            <a:pPr marL="0" indent="0">
              <a:buNone/>
            </a:pPr>
            <a:r>
              <a:rPr lang="en-US" dirty="0"/>
              <a:t>A material, usually a membrane or applied compound, used to make a surface impervious to water</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181600" y="3733800"/>
            <a:ext cx="3429001"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14400" y="533400"/>
            <a:ext cx="4419600" cy="914400"/>
          </a:xfrm>
        </p:spPr>
        <p:txBody>
          <a:bodyPr/>
          <a:lstStyle/>
          <a:p>
            <a:r>
              <a:rPr lang="en-US" sz="4000" b="0" dirty="0">
                <a:solidFill>
                  <a:schemeClr val="tx2"/>
                </a:solidFill>
                <a:latin typeface="+mj-lt"/>
                <a:ea typeface="+mj-ea"/>
                <a:cs typeface="+mj-cs"/>
              </a:rPr>
              <a:t>DAMPPROOFING</a:t>
            </a:r>
          </a:p>
        </p:txBody>
      </p:sp>
      <p:sp>
        <p:nvSpPr>
          <p:cNvPr id="11" name="Content Placeholder 7"/>
          <p:cNvSpPr>
            <a:spLocks noGrp="1"/>
          </p:cNvSpPr>
          <p:nvPr>
            <p:ph sz="half" idx="2"/>
          </p:nvPr>
        </p:nvSpPr>
        <p:spPr>
          <a:xfrm>
            <a:off x="914400" y="1523999"/>
            <a:ext cx="4114800" cy="1828800"/>
          </a:xfrm>
        </p:spPr>
        <p:txBody>
          <a:bodyPr/>
          <a:lstStyle/>
          <a:p>
            <a:pPr marL="0" indent="0">
              <a:buNone/>
            </a:pPr>
            <a:r>
              <a:rPr lang="en-US" dirty="0"/>
              <a:t>A treatment of concrete or masonry to retard or prevent the passage or absorption of water</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81600" y="609600"/>
            <a:ext cx="3429001"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887686" y="663905"/>
            <a:ext cx="5181600" cy="914400"/>
          </a:xfrm>
        </p:spPr>
        <p:txBody>
          <a:bodyPr/>
          <a:lstStyle/>
          <a:p>
            <a:r>
              <a:rPr lang="en-US" sz="4400" b="0" dirty="0">
                <a:solidFill>
                  <a:schemeClr val="tx2"/>
                </a:solidFill>
                <a:latin typeface="+mj-lt"/>
                <a:ea typeface="+mj-ea"/>
                <a:cs typeface="+mj-cs"/>
              </a:rPr>
              <a:t>WIDE FLANGE BEAM</a:t>
            </a:r>
          </a:p>
        </p:txBody>
      </p:sp>
      <p:sp>
        <p:nvSpPr>
          <p:cNvPr id="8" name="Content Placeholder 7"/>
          <p:cNvSpPr>
            <a:spLocks noGrp="1"/>
          </p:cNvSpPr>
          <p:nvPr>
            <p:ph sz="half" idx="2"/>
          </p:nvPr>
        </p:nvSpPr>
        <p:spPr>
          <a:xfrm>
            <a:off x="4896592" y="1593149"/>
            <a:ext cx="3581400" cy="1391392"/>
          </a:xfrm>
        </p:spPr>
        <p:txBody>
          <a:bodyPr/>
          <a:lstStyle/>
          <a:p>
            <a:pPr marL="0" indent="0">
              <a:buNone/>
            </a:pPr>
            <a:r>
              <a:rPr lang="en-US" sz="2000" dirty="0"/>
              <a:t>A structural beam of rolled steel or concrete having the shape whose cross section resembles the letter </a:t>
            </a:r>
            <a:r>
              <a:rPr lang="en-US" sz="2000" dirty="0" smtClean="0"/>
              <a:t>H or I</a:t>
            </a:r>
            <a:endParaRPr lang="en-US" sz="20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24400" y="3044041"/>
            <a:ext cx="3733800" cy="1676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3"/>
          </p:nvPr>
        </p:nvSpPr>
        <p:spPr>
          <a:xfrm>
            <a:off x="4876800" y="5101589"/>
            <a:ext cx="4114800" cy="655638"/>
          </a:xfrm>
        </p:spPr>
        <p:txBody>
          <a:bodyPr/>
          <a:lstStyle/>
          <a:p>
            <a:r>
              <a:rPr lang="en-US" sz="4400" b="0" dirty="0">
                <a:solidFill>
                  <a:schemeClr val="tx2"/>
                </a:solidFill>
                <a:latin typeface="+mj-lt"/>
                <a:ea typeface="+mj-ea"/>
                <a:cs typeface="+mj-cs"/>
              </a:rPr>
              <a:t>BASEPLATE</a:t>
            </a:r>
          </a:p>
        </p:txBody>
      </p:sp>
      <p:sp>
        <p:nvSpPr>
          <p:cNvPr id="6" name="Content Placeholder 3"/>
          <p:cNvSpPr>
            <a:spLocks noGrp="1"/>
          </p:cNvSpPr>
          <p:nvPr>
            <p:ph sz="quarter" idx="4"/>
          </p:nvPr>
        </p:nvSpPr>
        <p:spPr>
          <a:xfrm>
            <a:off x="4876800" y="5596890"/>
            <a:ext cx="3810000" cy="876300"/>
          </a:xfrm>
        </p:spPr>
        <p:txBody>
          <a:bodyPr/>
          <a:lstStyle/>
          <a:p>
            <a:pPr marL="0" indent="0">
              <a:buNone/>
            </a:pPr>
            <a:r>
              <a:rPr lang="en-US" sz="2000" dirty="0"/>
              <a:t>A metal plate on which a column rests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400" y="3882240"/>
            <a:ext cx="3429000" cy="2594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2"/>
          <p:cNvSpPr txBox="1">
            <a:spLocks/>
          </p:cNvSpPr>
          <p:nvPr/>
        </p:nvSpPr>
        <p:spPr bwMode="auto">
          <a:xfrm>
            <a:off x="762000" y="24143"/>
            <a:ext cx="41148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400" b="0" kern="0" dirty="0" smtClean="0">
                <a:solidFill>
                  <a:schemeClr val="tx2"/>
                </a:solidFill>
                <a:latin typeface="+mj-lt"/>
                <a:ea typeface="+mj-ea"/>
                <a:cs typeface="+mj-cs"/>
              </a:rPr>
              <a:t>BEAM</a:t>
            </a:r>
            <a:endParaRPr lang="en-US" sz="4400" b="0" kern="0" dirty="0">
              <a:solidFill>
                <a:schemeClr val="tx2"/>
              </a:solidFill>
              <a:latin typeface="+mj-lt"/>
              <a:ea typeface="+mj-ea"/>
              <a:cs typeface="+mj-cs"/>
            </a:endParaRPr>
          </a:p>
        </p:txBody>
      </p:sp>
      <p:sp>
        <p:nvSpPr>
          <p:cNvPr id="10" name="Content Placeholder 3"/>
          <p:cNvSpPr txBox="1">
            <a:spLocks/>
          </p:cNvSpPr>
          <p:nvPr/>
        </p:nvSpPr>
        <p:spPr bwMode="auto">
          <a:xfrm>
            <a:off x="762000" y="1578305"/>
            <a:ext cx="3352800" cy="13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sz="2000" kern="0" dirty="0" smtClean="0"/>
              <a:t>A structural member whose prime function is to carry transverse loads, as a joist, girder, rafter, or purlin</a:t>
            </a:r>
            <a:endParaRPr lang="en-US" sz="2000" kern="0" dirty="0"/>
          </a:p>
        </p:txBody>
      </p:sp>
    </p:spTree>
    <p:extLst>
      <p:ext uri="{BB962C8B-B14F-4D97-AF65-F5344CB8AC3E}">
        <p14:creationId xmlns:p14="http://schemas.microsoft.com/office/powerpoint/2010/main" val="12124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400" b="0" dirty="0">
                <a:solidFill>
                  <a:schemeClr val="tx2"/>
                </a:solidFill>
                <a:latin typeface="+mj-lt"/>
                <a:ea typeface="+mj-ea"/>
                <a:cs typeface="+mj-cs"/>
              </a:rPr>
              <a:t>BAR JOIST</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200" dirty="0"/>
              <a:t>An open-web steel joist consisting of a single bar, bent in a zigzag pattern, and welded at its points to upper and lower chords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56166" y="800912"/>
            <a:ext cx="3702034" cy="2704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bwMode="auto">
          <a:xfrm>
            <a:off x="914400" y="3126759"/>
            <a:ext cx="41148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chemeClr val="hlink"/>
              </a:buClr>
              <a:buSzPct val="90000"/>
              <a:buNone/>
              <a:defRPr sz="2400" b="1">
                <a:solidFill>
                  <a:schemeClr val="tx1"/>
                </a:solidFill>
                <a:latin typeface="+mn-lt"/>
                <a:ea typeface="+mn-ea"/>
                <a:cs typeface="+mn-cs"/>
              </a:defRPr>
            </a:lvl1pPr>
            <a:lvl2pPr marL="457200" indent="0" algn="l" rtl="0" eaLnBrk="1" fontAlgn="base" hangingPunct="1">
              <a:spcBef>
                <a:spcPct val="20000"/>
              </a:spcBef>
              <a:spcAft>
                <a:spcPct val="0"/>
              </a:spcAft>
              <a:buClr>
                <a:schemeClr val="hlink"/>
              </a:buClr>
              <a:buNone/>
              <a:defRPr sz="2000" b="1">
                <a:solidFill>
                  <a:schemeClr val="tx1"/>
                </a:solidFill>
                <a:latin typeface="+mn-lt"/>
                <a:cs typeface="+mn-cs"/>
              </a:defRPr>
            </a:lvl2pPr>
            <a:lvl3pPr marL="914400" indent="0" algn="l" rtl="0" eaLnBrk="1" fontAlgn="base" hangingPunct="1">
              <a:spcBef>
                <a:spcPct val="20000"/>
              </a:spcBef>
              <a:spcAft>
                <a:spcPct val="0"/>
              </a:spcAft>
              <a:buClr>
                <a:schemeClr val="accent1"/>
              </a:buClr>
              <a:buNone/>
              <a:defRPr sz="1800" b="1">
                <a:solidFill>
                  <a:schemeClr val="tx1"/>
                </a:solidFill>
                <a:latin typeface="+mn-lt"/>
                <a:cs typeface="+mn-cs"/>
              </a:defRPr>
            </a:lvl3pPr>
            <a:lvl4pPr marL="1371600" indent="0" algn="l" rtl="0" eaLnBrk="1" fontAlgn="base" hangingPunct="1">
              <a:spcBef>
                <a:spcPct val="20000"/>
              </a:spcBef>
              <a:spcAft>
                <a:spcPct val="0"/>
              </a:spcAft>
              <a:buClr>
                <a:schemeClr val="hlink"/>
              </a:buClr>
              <a:buNone/>
              <a:defRPr sz="1600" b="1">
                <a:solidFill>
                  <a:schemeClr val="tx1"/>
                </a:solidFill>
                <a:latin typeface="+mn-lt"/>
                <a:cs typeface="+mn-cs"/>
              </a:defRPr>
            </a:lvl4pPr>
            <a:lvl5pPr marL="1828800" indent="0" algn="l" rtl="0" eaLnBrk="1" fontAlgn="base" hangingPunct="1">
              <a:spcBef>
                <a:spcPct val="20000"/>
              </a:spcBef>
              <a:spcAft>
                <a:spcPct val="0"/>
              </a:spcAft>
              <a:buNone/>
              <a:defRPr sz="1600" b="1">
                <a:solidFill>
                  <a:schemeClr val="tx1"/>
                </a:solidFill>
                <a:latin typeface="+mn-lt"/>
                <a:cs typeface="+mn-cs"/>
              </a:defRPr>
            </a:lvl5pPr>
            <a:lvl6pPr marL="2286000" indent="0" algn="l" rtl="0" eaLnBrk="1" fontAlgn="base" hangingPunct="1">
              <a:spcBef>
                <a:spcPct val="20000"/>
              </a:spcBef>
              <a:spcAft>
                <a:spcPct val="0"/>
              </a:spcAft>
              <a:buNone/>
              <a:defRPr sz="1600" b="1">
                <a:solidFill>
                  <a:schemeClr val="tx1"/>
                </a:solidFill>
                <a:latin typeface="+mn-lt"/>
                <a:cs typeface="+mn-cs"/>
              </a:defRPr>
            </a:lvl6pPr>
            <a:lvl7pPr marL="2743200" indent="0" algn="l" rtl="0" eaLnBrk="1" fontAlgn="base" hangingPunct="1">
              <a:spcBef>
                <a:spcPct val="20000"/>
              </a:spcBef>
              <a:spcAft>
                <a:spcPct val="0"/>
              </a:spcAft>
              <a:buNone/>
              <a:defRPr sz="1600" b="1">
                <a:solidFill>
                  <a:schemeClr val="tx1"/>
                </a:solidFill>
                <a:latin typeface="+mn-lt"/>
                <a:cs typeface="+mn-cs"/>
              </a:defRPr>
            </a:lvl7pPr>
            <a:lvl8pPr marL="3200400" indent="0" algn="l" rtl="0" eaLnBrk="1" fontAlgn="base" hangingPunct="1">
              <a:spcBef>
                <a:spcPct val="20000"/>
              </a:spcBef>
              <a:spcAft>
                <a:spcPct val="0"/>
              </a:spcAft>
              <a:buNone/>
              <a:defRPr sz="1600" b="1">
                <a:solidFill>
                  <a:schemeClr val="tx1"/>
                </a:solidFill>
                <a:latin typeface="+mn-lt"/>
                <a:cs typeface="+mn-cs"/>
              </a:defRPr>
            </a:lvl8pPr>
            <a:lvl9pPr marL="3657600" indent="0" algn="l" rtl="0" eaLnBrk="1" fontAlgn="base" hangingPunct="1">
              <a:spcBef>
                <a:spcPct val="20000"/>
              </a:spcBef>
              <a:spcAft>
                <a:spcPct val="0"/>
              </a:spcAft>
              <a:buNone/>
              <a:defRPr sz="1600" b="1">
                <a:solidFill>
                  <a:schemeClr val="tx1"/>
                </a:solidFill>
                <a:latin typeface="+mn-lt"/>
                <a:cs typeface="+mn-cs"/>
              </a:defRPr>
            </a:lvl9pPr>
          </a:lstStyle>
          <a:p>
            <a:r>
              <a:rPr lang="en-US" sz="4400" b="0" kern="0" smtClean="0">
                <a:solidFill>
                  <a:schemeClr val="tx2"/>
                </a:solidFill>
                <a:latin typeface="+mj-lt"/>
                <a:ea typeface="+mj-ea"/>
                <a:cs typeface="+mj-cs"/>
              </a:rPr>
              <a:t>WEB JOIST</a:t>
            </a:r>
            <a:endParaRPr lang="en-US" sz="4400" b="0" kern="0" dirty="0">
              <a:solidFill>
                <a:schemeClr val="tx2"/>
              </a:solidFill>
              <a:latin typeface="+mj-lt"/>
              <a:ea typeface="+mj-ea"/>
              <a:cs typeface="+mj-cs"/>
            </a:endParaRPr>
          </a:p>
        </p:txBody>
      </p:sp>
      <p:sp>
        <p:nvSpPr>
          <p:cNvPr id="11" name="Content Placeholder 3"/>
          <p:cNvSpPr txBox="1">
            <a:spLocks/>
          </p:cNvSpPr>
          <p:nvPr/>
        </p:nvSpPr>
        <p:spPr bwMode="auto">
          <a:xfrm>
            <a:off x="946166" y="4724143"/>
            <a:ext cx="3810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9000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accent1"/>
              </a:buClr>
              <a:buChar char="•"/>
              <a:defRPr sz="1800">
                <a:solidFill>
                  <a:schemeClr val="tx1"/>
                </a:solidFill>
                <a:latin typeface="+mn-lt"/>
                <a:cs typeface="+mn-cs"/>
              </a:defRPr>
            </a:lvl3pPr>
            <a:lvl4pPr marL="1600200" indent="-228600" algn="l" rtl="0" eaLnBrk="1" fontAlgn="base" hangingPunct="1">
              <a:spcBef>
                <a:spcPct val="20000"/>
              </a:spcBef>
              <a:spcAft>
                <a:spcPct val="0"/>
              </a:spcAft>
              <a:buClr>
                <a:schemeClr val="hlink"/>
              </a:buClr>
              <a:buChar char="–"/>
              <a:defRPr sz="1600">
                <a:solidFill>
                  <a:schemeClr val="tx1"/>
                </a:solidFill>
                <a:latin typeface="+mn-lt"/>
                <a:cs typeface="+mn-cs"/>
              </a:defRPr>
            </a:lvl4pPr>
            <a:lvl5pPr marL="2057400" indent="-228600" algn="l" rtl="0" eaLnBrk="1" fontAlgn="base" hangingPunct="1">
              <a:spcBef>
                <a:spcPct val="20000"/>
              </a:spcBef>
              <a:spcAft>
                <a:spcPct val="0"/>
              </a:spcAft>
              <a:buChar char="–"/>
              <a:defRPr sz="1600">
                <a:solidFill>
                  <a:schemeClr val="tx1"/>
                </a:solidFill>
                <a:latin typeface="+mn-lt"/>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a:lstStyle>
          <a:p>
            <a:pPr marL="0" indent="0">
              <a:buFontTx/>
              <a:buNone/>
            </a:pPr>
            <a:r>
              <a:rPr lang="en-US" sz="2000" kern="0" dirty="0" smtClean="0"/>
              <a:t>A truss where the members join at the top and bottom chords creating an open web area where mechanical, plumbing, and electrical lines can be run</a:t>
            </a:r>
            <a:endParaRPr lang="en-US" sz="2000" kern="0"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56166" y="3903840"/>
            <a:ext cx="3702034" cy="2420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9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400" b="0" dirty="0">
                <a:solidFill>
                  <a:schemeClr val="tx2"/>
                </a:solidFill>
                <a:latin typeface="+mj-lt"/>
                <a:ea typeface="+mj-ea"/>
                <a:cs typeface="+mj-cs"/>
              </a:rPr>
              <a:t>BATT INSULATION</a:t>
            </a:r>
          </a:p>
        </p:txBody>
      </p:sp>
      <p:sp>
        <p:nvSpPr>
          <p:cNvPr id="8" name="Content Placeholder 7"/>
          <p:cNvSpPr>
            <a:spLocks noGrp="1"/>
          </p:cNvSpPr>
          <p:nvPr>
            <p:ph sz="half" idx="2"/>
          </p:nvPr>
        </p:nvSpPr>
        <p:spPr>
          <a:xfrm>
            <a:off x="990600" y="1600200"/>
            <a:ext cx="3506788" cy="1828800"/>
          </a:xfrm>
        </p:spPr>
        <p:txBody>
          <a:bodyPr/>
          <a:lstStyle/>
          <a:p>
            <a:pPr marL="0" indent="0">
              <a:buNone/>
            </a:pPr>
            <a:r>
              <a:rPr lang="en-US" sz="2000" dirty="0"/>
              <a:t>A flexible blanket-type thermal insulation, commonly used as insulation between studs or joist in frame construction. Sometimes has a vapor barrier on one side or is entirely enclosed in paper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1539" y="457200"/>
            <a:ext cx="3733799"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Placeholder 1"/>
          <p:cNvSpPr>
            <a:spLocks noGrp="1"/>
          </p:cNvSpPr>
          <p:nvPr>
            <p:ph type="body" idx="1"/>
          </p:nvPr>
        </p:nvSpPr>
        <p:spPr>
          <a:xfrm>
            <a:off x="966152" y="4572000"/>
            <a:ext cx="3735388" cy="914400"/>
          </a:xfrm>
        </p:spPr>
        <p:txBody>
          <a:bodyPr/>
          <a:lstStyle/>
          <a:p>
            <a:r>
              <a:rPr lang="en-US" sz="4400" b="0" dirty="0">
                <a:solidFill>
                  <a:schemeClr val="tx2"/>
                </a:solidFill>
                <a:latin typeface="+mj-lt"/>
                <a:ea typeface="+mj-ea"/>
                <a:cs typeface="+mj-cs"/>
              </a:rPr>
              <a:t>CELLULOSE INSULATION</a:t>
            </a:r>
          </a:p>
        </p:txBody>
      </p:sp>
      <p:sp>
        <p:nvSpPr>
          <p:cNvPr id="11" name="Content Placeholder 7"/>
          <p:cNvSpPr>
            <a:spLocks noGrp="1"/>
          </p:cNvSpPr>
          <p:nvPr>
            <p:ph sz="half" idx="2"/>
          </p:nvPr>
        </p:nvSpPr>
        <p:spPr>
          <a:xfrm>
            <a:off x="1024890" y="5337810"/>
            <a:ext cx="3810000" cy="1828800"/>
          </a:xfrm>
        </p:spPr>
        <p:txBody>
          <a:bodyPr/>
          <a:lstStyle/>
          <a:p>
            <a:pPr marL="0" indent="0">
              <a:buNone/>
            </a:pPr>
            <a:r>
              <a:rPr lang="en-US" sz="2000" dirty="0"/>
              <a:t>A natural material, usually jute, flax, hemp, etc.; used for insulation purposes and is typically blown into the space</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1539" y="3962400"/>
            <a:ext cx="3733799" cy="2666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3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3582988" cy="914400"/>
          </a:xfrm>
        </p:spPr>
        <p:txBody>
          <a:bodyPr/>
          <a:lstStyle/>
          <a:p>
            <a:r>
              <a:rPr lang="en-US" sz="4400" b="0" dirty="0">
                <a:solidFill>
                  <a:schemeClr val="tx2"/>
                </a:solidFill>
                <a:latin typeface="+mj-lt"/>
                <a:ea typeface="+mj-ea"/>
                <a:cs typeface="+mj-cs"/>
              </a:rPr>
              <a:t>BLOCKING</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200" dirty="0"/>
              <a:t>Pieces of wood used to secure, join, or reinforce members, or to fill spaces between them</a:t>
            </a:r>
          </a:p>
        </p:txBody>
      </p:sp>
      <p:sp>
        <p:nvSpPr>
          <p:cNvPr id="3" name="Text Placeholder 2"/>
          <p:cNvSpPr>
            <a:spLocks noGrp="1"/>
          </p:cNvSpPr>
          <p:nvPr>
            <p:ph type="body" sz="quarter" idx="3"/>
          </p:nvPr>
        </p:nvSpPr>
        <p:spPr>
          <a:xfrm>
            <a:off x="910771" y="2575719"/>
            <a:ext cx="3810000" cy="1554162"/>
          </a:xfrm>
        </p:spPr>
        <p:txBody>
          <a:bodyPr/>
          <a:lstStyle/>
          <a:p>
            <a:r>
              <a:rPr lang="en-US" sz="4400" b="0" dirty="0">
                <a:solidFill>
                  <a:schemeClr val="tx2"/>
                </a:solidFill>
                <a:latin typeface="+mj-lt"/>
                <a:ea typeface="+mj-ea"/>
                <a:cs typeface="+mj-cs"/>
              </a:rPr>
              <a:t>BRACING</a:t>
            </a:r>
          </a:p>
        </p:txBody>
      </p:sp>
      <p:sp>
        <p:nvSpPr>
          <p:cNvPr id="4" name="Content Placeholder 3"/>
          <p:cNvSpPr>
            <a:spLocks noGrp="1"/>
          </p:cNvSpPr>
          <p:nvPr>
            <p:ph sz="quarter" idx="4"/>
          </p:nvPr>
        </p:nvSpPr>
        <p:spPr>
          <a:xfrm>
            <a:off x="910771" y="3964457"/>
            <a:ext cx="3810000" cy="1905000"/>
          </a:xfrm>
        </p:spPr>
        <p:txBody>
          <a:bodyPr/>
          <a:lstStyle/>
          <a:p>
            <a:pPr marL="0" indent="0">
              <a:buNone/>
            </a:pPr>
            <a:r>
              <a:rPr lang="en-US" sz="2200" dirty="0"/>
              <a:t>Structural elements installed to provide restraint or support (or both) to other members, so that the complete assembly forms a stable structure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398" y="609600"/>
            <a:ext cx="3810001"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398" y="3124200"/>
            <a:ext cx="3810001" cy="154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24400" y="4876800"/>
            <a:ext cx="3810000" cy="17074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7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0"/>
            <a:ext cx="3582988" cy="914400"/>
          </a:xfrm>
        </p:spPr>
        <p:txBody>
          <a:bodyPr/>
          <a:lstStyle/>
          <a:p>
            <a:r>
              <a:rPr lang="en-US" sz="4400" b="0" dirty="0">
                <a:solidFill>
                  <a:schemeClr val="tx2"/>
                </a:solidFill>
                <a:latin typeface="+mj-lt"/>
                <a:ea typeface="+mj-ea"/>
                <a:cs typeface="+mj-cs"/>
              </a:rPr>
              <a:t>BUILDING PAPER</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sz="2200" dirty="0"/>
              <a:t>A durable paper, usually </a:t>
            </a:r>
            <a:r>
              <a:rPr lang="en-US" sz="2200" dirty="0" err="1"/>
              <a:t>tyvek</a:t>
            </a:r>
            <a:r>
              <a:rPr lang="en-US" sz="2200" dirty="0"/>
              <a:t>, installed over the building sheathing to provide weather protection and acts as a vapor barrier</a:t>
            </a:r>
          </a:p>
        </p:txBody>
      </p:sp>
      <p:sp>
        <p:nvSpPr>
          <p:cNvPr id="3" name="Text Placeholder 2"/>
          <p:cNvSpPr>
            <a:spLocks noGrp="1"/>
          </p:cNvSpPr>
          <p:nvPr>
            <p:ph type="body" sz="quarter" idx="3"/>
          </p:nvPr>
        </p:nvSpPr>
        <p:spPr>
          <a:xfrm>
            <a:off x="914400" y="2954662"/>
            <a:ext cx="4114800" cy="1554162"/>
          </a:xfrm>
        </p:spPr>
        <p:txBody>
          <a:bodyPr/>
          <a:lstStyle/>
          <a:p>
            <a:r>
              <a:rPr lang="en-US" sz="4400" b="0" dirty="0">
                <a:solidFill>
                  <a:schemeClr val="tx2"/>
                </a:solidFill>
                <a:latin typeface="+mj-lt"/>
                <a:ea typeface="+mj-ea"/>
                <a:cs typeface="+mj-cs"/>
              </a:rPr>
              <a:t>CAULKING</a:t>
            </a:r>
          </a:p>
        </p:txBody>
      </p:sp>
      <p:sp>
        <p:nvSpPr>
          <p:cNvPr id="4" name="Content Placeholder 3"/>
          <p:cNvSpPr>
            <a:spLocks noGrp="1"/>
          </p:cNvSpPr>
          <p:nvPr>
            <p:ph sz="quarter" idx="4"/>
          </p:nvPr>
        </p:nvSpPr>
        <p:spPr>
          <a:xfrm>
            <a:off x="914400" y="4343400"/>
            <a:ext cx="3810000" cy="1905000"/>
          </a:xfrm>
        </p:spPr>
        <p:txBody>
          <a:bodyPr/>
          <a:lstStyle/>
          <a:p>
            <a:pPr marL="0" indent="0">
              <a:buNone/>
            </a:pPr>
            <a:r>
              <a:rPr lang="en-US" sz="2200" dirty="0"/>
              <a:t>A resilient mastic compound, often having a silicone or rubber base, used to seal cracks, fill joints, prevent leakage, and/or provide water or fire proofing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3000" y="838201"/>
            <a:ext cx="3657599" cy="2495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3810000"/>
            <a:ext cx="3657599" cy="262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a:xfrm>
            <a:off x="933450" y="84138"/>
            <a:ext cx="4998720" cy="1409700"/>
          </a:xfrm>
        </p:spPr>
        <p:txBody>
          <a:bodyPr/>
          <a:lstStyle/>
          <a:p>
            <a:r>
              <a:rPr lang="en-US" sz="4400" b="0" dirty="0">
                <a:solidFill>
                  <a:schemeClr val="tx2"/>
                </a:solidFill>
                <a:latin typeface="+mj-lt"/>
                <a:ea typeface="+mj-ea"/>
                <a:cs typeface="+mj-cs"/>
              </a:rPr>
              <a:t>CONTROL JOINT</a:t>
            </a:r>
          </a:p>
        </p:txBody>
      </p:sp>
      <p:sp>
        <p:nvSpPr>
          <p:cNvPr id="4" name="Content Placeholder 3"/>
          <p:cNvSpPr>
            <a:spLocks noGrp="1"/>
          </p:cNvSpPr>
          <p:nvPr>
            <p:ph sz="quarter" idx="4"/>
          </p:nvPr>
        </p:nvSpPr>
        <p:spPr>
          <a:xfrm>
            <a:off x="945674" y="1537645"/>
            <a:ext cx="4497530" cy="1905000"/>
          </a:xfrm>
        </p:spPr>
        <p:txBody>
          <a:bodyPr/>
          <a:lstStyle/>
          <a:p>
            <a:pPr marL="0" indent="0">
              <a:buNone/>
            </a:pPr>
            <a:r>
              <a:rPr lang="en-US" sz="2200" dirty="0"/>
              <a:t>A groove which is formed, sawed, or tooled in a concrete or masonry structure to regulate the location and amount of cracking and separation resulting from dimensional change</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79220" y="457200"/>
            <a:ext cx="305518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79220" y="2286000"/>
            <a:ext cx="305518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Placeholder 1"/>
          <p:cNvSpPr>
            <a:spLocks noGrp="1"/>
          </p:cNvSpPr>
          <p:nvPr>
            <p:ph type="body" idx="1"/>
          </p:nvPr>
        </p:nvSpPr>
        <p:spPr>
          <a:xfrm>
            <a:off x="914400" y="3733799"/>
            <a:ext cx="5433060" cy="838201"/>
          </a:xfrm>
        </p:spPr>
        <p:txBody>
          <a:bodyPr/>
          <a:lstStyle/>
          <a:p>
            <a:r>
              <a:rPr lang="en-US" sz="4400" b="0" dirty="0" smtClean="0">
                <a:solidFill>
                  <a:schemeClr val="tx2"/>
                </a:solidFill>
                <a:latin typeface="+mj-lt"/>
                <a:ea typeface="+mj-ea"/>
                <a:cs typeface="+mj-cs"/>
              </a:rPr>
              <a:t>EXPANSION JOINT</a:t>
            </a:r>
            <a:endParaRPr lang="en-US" sz="4400" b="0" dirty="0">
              <a:solidFill>
                <a:schemeClr val="tx2"/>
              </a:solidFill>
              <a:latin typeface="+mj-lt"/>
              <a:ea typeface="+mj-ea"/>
              <a:cs typeface="+mj-cs"/>
            </a:endParaRPr>
          </a:p>
        </p:txBody>
      </p:sp>
      <p:sp>
        <p:nvSpPr>
          <p:cNvPr id="12" name="Content Placeholder 7"/>
          <p:cNvSpPr>
            <a:spLocks noGrp="1"/>
          </p:cNvSpPr>
          <p:nvPr>
            <p:ph sz="half" idx="2"/>
          </p:nvPr>
        </p:nvSpPr>
        <p:spPr>
          <a:xfrm>
            <a:off x="990600" y="4495800"/>
            <a:ext cx="4114800" cy="2362200"/>
          </a:xfrm>
        </p:spPr>
        <p:txBody>
          <a:bodyPr/>
          <a:lstStyle/>
          <a:p>
            <a:pPr marL="0" indent="0">
              <a:buNone/>
            </a:pPr>
            <a:r>
              <a:rPr lang="en-US" sz="2000" dirty="0"/>
              <a:t>A joint or gap between adjacent parts of a building, structure, or concrete work which permits their relative movement due to temperature changes without rupture or damage</a:t>
            </a:r>
            <a:endParaRPr lang="en-US" sz="2200"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9220" y="4572000"/>
            <a:ext cx="305518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14400" y="609601"/>
            <a:ext cx="5181600" cy="914400"/>
          </a:xfrm>
        </p:spPr>
        <p:txBody>
          <a:bodyPr/>
          <a:lstStyle/>
          <a:p>
            <a:r>
              <a:rPr lang="en-US" sz="4400" b="0" dirty="0">
                <a:solidFill>
                  <a:schemeClr val="tx2"/>
                </a:solidFill>
                <a:latin typeface="+mj-lt"/>
                <a:ea typeface="+mj-ea"/>
                <a:cs typeface="+mj-cs"/>
              </a:rPr>
              <a:t>COPING</a:t>
            </a:r>
          </a:p>
        </p:txBody>
      </p:sp>
      <p:sp>
        <p:nvSpPr>
          <p:cNvPr id="8" name="Content Placeholder 7"/>
          <p:cNvSpPr>
            <a:spLocks noGrp="1"/>
          </p:cNvSpPr>
          <p:nvPr>
            <p:ph sz="half" idx="2"/>
          </p:nvPr>
        </p:nvSpPr>
        <p:spPr>
          <a:xfrm>
            <a:off x="914400" y="1600200"/>
            <a:ext cx="3582988" cy="1828800"/>
          </a:xfrm>
        </p:spPr>
        <p:txBody>
          <a:bodyPr/>
          <a:lstStyle/>
          <a:p>
            <a:pPr marL="0" indent="0">
              <a:buNone/>
            </a:pPr>
            <a:r>
              <a:rPr lang="en-US" dirty="0"/>
              <a:t>A protective cap or cover of a wall or parapet</a:t>
            </a:r>
          </a:p>
        </p:txBody>
      </p:sp>
      <p:sp>
        <p:nvSpPr>
          <p:cNvPr id="3" name="Text Placeholder 2"/>
          <p:cNvSpPr>
            <a:spLocks noGrp="1"/>
          </p:cNvSpPr>
          <p:nvPr>
            <p:ph type="body" sz="quarter" idx="3"/>
          </p:nvPr>
        </p:nvSpPr>
        <p:spPr>
          <a:xfrm>
            <a:off x="914400" y="3126759"/>
            <a:ext cx="4114800" cy="1554162"/>
          </a:xfrm>
        </p:spPr>
        <p:txBody>
          <a:bodyPr/>
          <a:lstStyle/>
          <a:p>
            <a:r>
              <a:rPr lang="en-US" sz="4400" b="0" dirty="0">
                <a:solidFill>
                  <a:schemeClr val="tx2"/>
                </a:solidFill>
                <a:latin typeface="+mj-lt"/>
                <a:ea typeface="+mj-ea"/>
                <a:cs typeface="+mj-cs"/>
              </a:rPr>
              <a:t>CROSS BRACING/X-BRACING</a:t>
            </a:r>
          </a:p>
        </p:txBody>
      </p:sp>
      <p:sp>
        <p:nvSpPr>
          <p:cNvPr id="4" name="Content Placeholder 3"/>
          <p:cNvSpPr>
            <a:spLocks noGrp="1"/>
          </p:cNvSpPr>
          <p:nvPr>
            <p:ph sz="quarter" idx="4"/>
          </p:nvPr>
        </p:nvSpPr>
        <p:spPr>
          <a:xfrm>
            <a:off x="946166" y="4724143"/>
            <a:ext cx="3810000" cy="1905000"/>
          </a:xfrm>
        </p:spPr>
        <p:txBody>
          <a:bodyPr/>
          <a:lstStyle/>
          <a:p>
            <a:pPr marL="0" indent="0">
              <a:buNone/>
            </a:pPr>
            <a:r>
              <a:rPr lang="en-US" dirty="0"/>
              <a:t>Any system of bracing in which the diagonals intersect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66668" y="533400"/>
            <a:ext cx="2272332"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6668" y="4114800"/>
            <a:ext cx="3306414" cy="2338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8400" y="1905000"/>
            <a:ext cx="2024682"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Blueprint design template">
  <a:themeElements>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Office Theme">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Office Theme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Office Theme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Office Theme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Office Theme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Blueprint design template</Template>
  <TotalTime>2839</TotalTime>
  <Words>1678</Words>
  <Application>Microsoft Office PowerPoint</Application>
  <PresentationFormat>On-screen Show (4:3)</PresentationFormat>
  <Paragraphs>150</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Blueprint design template</vt:lpstr>
      <vt:lpstr>Architectural CAD I – IM230</vt:lpstr>
      <vt:lpstr>GROUP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Course Title</dc:title>
  <dc:creator>Kay Adams Manion</dc:creator>
  <cp:lastModifiedBy>SHSBT</cp:lastModifiedBy>
  <cp:revision>179</cp:revision>
  <cp:lastPrinted>1601-01-01T00:00:00Z</cp:lastPrinted>
  <dcterms:created xsi:type="dcterms:W3CDTF">2014-08-15T00:37:59Z</dcterms:created>
  <dcterms:modified xsi:type="dcterms:W3CDTF">2014-10-05T14:47:30Z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