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sldIdLst>
    <p:sldId id="256" r:id="rId2"/>
    <p:sldId id="257" r:id="rId3"/>
    <p:sldId id="276" r:id="rId4"/>
    <p:sldId id="316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4660"/>
  </p:normalViewPr>
  <p:slideViewPr>
    <p:cSldViewPr showGuides="1">
      <p:cViewPr varScale="1">
        <p:scale>
          <a:sx n="83" d="100"/>
          <a:sy n="83" d="100"/>
        </p:scale>
        <p:origin x="-924" y="-90"/>
      </p:cViewPr>
      <p:guideLst>
        <p:guide orient="horz" pos="105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882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37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381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389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CA2E94-C127-48EB-BF0F-3BE4C2DFE28A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24B06071-0726-49A0-B99A-6171DB8BE4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1EA3E7-A9B7-42F1-85A1-2C9B6E593C98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B982AA9C-738A-4DE3-97AA-5E12F3637F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4BC71A-B580-449F-888B-3916EAE5743A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8933F66-39A4-4201-B4CD-5DC3A83077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2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1EAE2-6DCC-498D-814D-37F73F616893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8B6D285-6D20-49BF-8FA2-A41E75A933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B3DB96-F87B-43FD-9792-FA4FFDFBED38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ABFBA3E-07A6-4EFE-A3B1-9F7E3F0D94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9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8755F0-3C42-488D-BE83-B8EC48F6C904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974BA811-36A2-4CAD-B86F-06E71AFF1B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395E5A-D12B-4B56-B0F0-B6D378A96A65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FBBB4C4-C509-4FBA-9BA4-496E600B13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5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7C4682-0B37-41AC-A6C8-CB3A4B879F82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EFE6159-A894-40AB-B26B-9960A2088D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5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245E9C-D4AD-431D-A3D7-51CBD46BF255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0784037-D257-4457-80C2-D79BDC0D7C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6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E33576-7506-41CD-9F37-17FEDF6FD3EA}" type="datetime1">
              <a:rPr lang="en-US"/>
              <a:pPr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89B14CF-CD09-4F2B-ADA2-F3C9FBF3DB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7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5" name="Group 3"/>
            <p:cNvGrpSpPr>
              <a:grpSpLocks/>
            </p:cNvGrpSpPr>
            <p:nvPr/>
          </p:nvGrpSpPr>
          <p:grpSpPr bwMode="auto">
            <a:xfrm>
              <a:off x="0" y="192"/>
              <a:ext cx="5760" cy="4032"/>
              <a:chOff x="0" y="192"/>
              <a:chExt cx="5760" cy="4032"/>
            </a:xfrm>
          </p:grpSpPr>
          <p:sp>
            <p:nvSpPr>
              <p:cNvPr id="18436" name="Line 4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7" name="Line 5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8" name="Line 6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39" name="Line 7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2" name="Line 10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4" name="Line 12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6" name="Line 14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5" name="Line 23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192" y="0"/>
              <a:ext cx="5376" cy="4320"/>
              <a:chOff x="192" y="0"/>
              <a:chExt cx="5376" cy="4320"/>
            </a:xfrm>
          </p:grpSpPr>
          <p:sp>
            <p:nvSpPr>
              <p:cNvPr id="18459" name="Line 27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0" name="Line 28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1" name="Line 29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2" name="Line 30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8" name="Line 36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69" name="Line 37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0" name="Line 38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1" name="Line 39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2" name="Line 40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3" name="Line 41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4" name="Line 42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5" name="Line 43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6" name="Line 44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7" name="Line 45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8" name="Line 46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79" name="Line 47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0" name="Line 48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1" name="Line 49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3" name="Line 51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4" name="Line 52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6" name="Line 54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487" name="Line 55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8488" name="Rectangle 56" descr="60%"/>
          <p:cNvSpPr>
            <a:spLocks noChangeArrowheads="1"/>
          </p:cNvSpPr>
          <p:nvPr/>
        </p:nvSpPr>
        <p:spPr bwMode="ltGray">
          <a:xfrm>
            <a:off x="335280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512" name="Line 80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8513" name="Group 81"/>
          <p:cNvGrpSpPr>
            <a:grpSpLocks/>
          </p:cNvGrpSpPr>
          <p:nvPr/>
        </p:nvGrpSpPr>
        <p:grpSpPr bwMode="auto">
          <a:xfrm>
            <a:off x="414338" y="1416050"/>
            <a:ext cx="1784350" cy="2324100"/>
            <a:chOff x="96" y="916"/>
            <a:chExt cx="2208" cy="2876"/>
          </a:xfrm>
        </p:grpSpPr>
        <p:sp>
          <p:nvSpPr>
            <p:cNvPr id="18514" name="Line 82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15" name="Line 83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516" name="Arc 84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Architectural CAD </a:t>
            </a:r>
            <a:r>
              <a:rPr lang="en-US" dirty="0" smtClean="0"/>
              <a:t>I – IM230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vertical triangular portion of the end of a building having a double-sloping roof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external angle at the junction of two sloping roofs or sides of a roof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33400"/>
            <a:ext cx="3733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657600"/>
            <a:ext cx="3733800" cy="256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GUARDRAIL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1148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railing that is usually installed along open sided stairs or raised areas, where the floor is more than 30” below, that prevents persons from falling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048000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HANDRAILING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645384"/>
            <a:ext cx="2940034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openwork construction or rail used as a barrier or the like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658791"/>
            <a:ext cx="3657599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919079"/>
            <a:ext cx="3657599" cy="26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5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MANSARD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roof having a double slope on all four sides, the lower being much steeper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048000"/>
            <a:ext cx="35052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RUBBER</a:t>
            </a:r>
            <a:r>
              <a:rPr lang="en-US" sz="4400" dirty="0"/>
              <a:t> </a:t>
            </a:r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ROOF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33450" y="4495800"/>
            <a:ext cx="348615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highly resilient material, typically used to cover flat or low sloped roofs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1" y="3962400"/>
            <a:ext cx="4005615" cy="256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1" y="507735"/>
            <a:ext cx="4005616" cy="300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1148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The central post or column around </a:t>
            </a:r>
            <a:r>
              <a:rPr lang="en-US" sz="2200" dirty="0" smtClean="0"/>
              <a:t>with </a:t>
            </a:r>
            <a:r>
              <a:rPr lang="en-US" sz="2200" dirty="0"/>
              <a:t>the steps of a circular staircase wind, and which provides support for the staircase. Also the ending post on the open sided staircase where the handrail terminates into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882634" y="4419857"/>
            <a:ext cx="4114800" cy="599885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953000"/>
            <a:ext cx="4159234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The prominent, usually rounded, horizontal edge which extends beyond an upright face below; as the projection of a tread beyond a riser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507688"/>
            <a:ext cx="1676400" cy="296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4343400"/>
            <a:ext cx="3657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507687"/>
            <a:ext cx="1676400" cy="296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OVERHANG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projection of an upper story or beyond a story immediately below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PARAPET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low guarding wall at any point of sudden drop, as at the edge of a roof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400" y="604712"/>
            <a:ext cx="1591815" cy="290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1" y="3962400"/>
            <a:ext cx="3677414" cy="266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1" y="604712"/>
            <a:ext cx="2219707" cy="290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PITCH/SLOPE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1148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slope of a roof, usually expressed as a ratio of vertical rise to horizontal run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RIDGE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horizontal line at the junction of the upper most edges of two sloping roof surfaces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838200"/>
            <a:ext cx="3352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657600"/>
            <a:ext cx="3352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8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8100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height of a flight of stairs from landing to landing; the height between successive treads of a stair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200400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668899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horizontal distance from the face of a wall to the ridge of the roof. Additionally, it is the width of a single stair tread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259" y="762000"/>
            <a:ext cx="380234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259" y="4267200"/>
            <a:ext cx="380234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41148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vertical face of a stair step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horizontal part of a step; includes the nosing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685800"/>
            <a:ext cx="3463486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962400"/>
            <a:ext cx="3463486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47244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SADDLE/CRICKET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small saddle-shaped projection on a sloping roof; used to divert water around an obstacle such as a chimney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SHED ROOF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602065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roof shape having only one sloping plane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1" y="685800"/>
            <a:ext cx="2895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802380"/>
            <a:ext cx="3429000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SHINGLE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2672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roofing material of cut stock lengths, widths, and thickness; used as an exterior covering on sloped roofs and side walls; applied in an overlapping fashion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SOFFIT</a:t>
            </a:r>
            <a:endParaRPr lang="en-US" sz="44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exposed undersurface of any overhead component of a building, such as an arch, balcony, beam, roof eave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31032"/>
            <a:ext cx="3200400" cy="337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4191000"/>
            <a:ext cx="3200400" cy="236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SPINDLE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short turned part as in a baluster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STRINGER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inclined board which supports the end of the steps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810000"/>
            <a:ext cx="3733799" cy="254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33400"/>
            <a:ext cx="3733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51816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SPIRAL STAIR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flight of stairs, circular in plan, whose treads wind around a central newel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126759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STAIR HEADROOM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46166" y="4724143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clear vertical clearance height measured from the nosing of a stair tread to any overhead obstruction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33400"/>
            <a:ext cx="27432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733800"/>
            <a:ext cx="2743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6781800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ACOUSTICAL CEILING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0866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ceiling covered by, or formed of, an acoustical material that is especially designed to absorb sound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387091"/>
            <a:ext cx="3657600" cy="293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387090"/>
            <a:ext cx="3581399" cy="293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152400"/>
            <a:ext cx="5880413" cy="14017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CEILING SUSPENSION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121" y="1622425"/>
            <a:ext cx="4053393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system of metal members designed to support a suspended ceiling, typically an acoustical ceiling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741" y="3886200"/>
            <a:ext cx="3683627" cy="266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742" y="914401"/>
            <a:ext cx="368362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886200"/>
            <a:ext cx="3962400" cy="14017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SUSPENDED ACOUSTICAL CEILING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4"/>
          </p:nvPr>
        </p:nvSpPr>
        <p:spPr>
          <a:xfrm>
            <a:off x="954348" y="5218138"/>
            <a:ext cx="4053393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acoustical ceiling which is suspended from the building structure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BALUSTER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short vertical member, often circular in section, used to support a stair handrail or a guardrail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559175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BALUSTRADE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953000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entire railing system including a top rail, balusters, and sometimes a bottom rail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699578"/>
            <a:ext cx="3429000" cy="272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810000"/>
            <a:ext cx="3429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DORMER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structure projecting from a sloping roof usually housing a window or ventilation louver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352800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953000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lower edge of a sloping roof; that part of a roof of a building which projects beyond the wall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685800"/>
            <a:ext cx="3733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733800"/>
            <a:ext cx="3733800" cy="275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7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BULKHEAD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structure covering an opening, shaft, or service equipment that provides adequate headroom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400476"/>
            <a:ext cx="38100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FALSE CEILING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789214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secondary ceiling formed to provide space for services (such as ductwork, piping, wiring) above it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609600"/>
            <a:ext cx="3810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858437"/>
            <a:ext cx="3810000" cy="258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DOWNSPOUT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3582988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vertical pipe used to conduct water from a roof drain or gutter to the 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2954662"/>
            <a:ext cx="4114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GUTTER</a:t>
            </a:r>
            <a:endParaRPr lang="en-US" sz="44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343400"/>
            <a:ext cx="38100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shallow channel of metal immediately below and along the eaves of a building to catch and carry off rainwater from the roof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914400"/>
            <a:ext cx="3657599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09601"/>
            <a:ext cx="3582988" cy="914400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FLASHING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41910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thin impervious material place in construction (e.g., in mortar joints, around windows and doors, roof penetrations) to prevent water penetration and/or provide water drainage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914400" y="3423293"/>
            <a:ext cx="4876800" cy="1554162"/>
          </a:xfrm>
        </p:spPr>
        <p:txBody>
          <a:bodyPr/>
          <a:lstStyle/>
          <a:p>
            <a:r>
              <a:rPr lang="en-US" sz="44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ICE DAM SHIELD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914400" y="4876800"/>
            <a:ext cx="4387834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rubber membrane installed under the roofing material to prevent the build up of snow and ice at the eaves of a sloping roof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685800"/>
            <a:ext cx="3429000" cy="24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224" y="3657600"/>
            <a:ext cx="3092176" cy="285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Blueprint design template">
  <a:themeElements>
    <a:clrScheme name="Office Theme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Blueprint design template</Template>
  <TotalTime>1107</TotalTime>
  <Words>722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Blueprint design template</vt:lpstr>
      <vt:lpstr>Architectural CAD I – IM230</vt:lpstr>
      <vt:lpstr>GROUP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Course Title</dc:title>
  <dc:creator>Kay Adams Manion</dc:creator>
  <cp:lastModifiedBy>SHSBT</cp:lastModifiedBy>
  <cp:revision>127</cp:revision>
  <cp:lastPrinted>1601-01-01T00:00:00Z</cp:lastPrinted>
  <dcterms:created xsi:type="dcterms:W3CDTF">2014-08-15T00:37:59Z</dcterms:created>
  <dcterms:modified xsi:type="dcterms:W3CDTF">2014-09-28T21:33:55Z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TC010689871033</vt:lpwstr>
  </property>
</Properties>
</file>