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sldIdLst>
    <p:sldId id="256" r:id="rId2"/>
    <p:sldId id="257" r:id="rId3"/>
    <p:sldId id="27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94660"/>
  </p:normalViewPr>
  <p:slideViewPr>
    <p:cSldViewPr showGuides="1">
      <p:cViewPr varScale="1">
        <p:scale>
          <a:sx n="83" d="100"/>
          <a:sy n="83" d="100"/>
        </p:scale>
        <p:origin x="-924" y="-90"/>
      </p:cViewPr>
      <p:guideLst>
        <p:guide orient="horz" pos="105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CA2E94-C127-48EB-BF0F-3BE4C2DFE28A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4B06071-0726-49A0-B99A-6171DB8BE4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EA3E7-A9B7-42F1-85A1-2C9B6E593C98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982AA9C-738A-4DE3-97AA-5E12F3637F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4BC71A-B580-449F-888B-3916EAE5743A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8933F66-39A4-4201-B4CD-5DC3A83077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2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1EAE2-6DCC-498D-814D-37F73F616893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8B6D285-6D20-49BF-8FA2-A41E75A933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B3DB96-F87B-43FD-9792-FA4FFDFBED38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ABFBA3E-07A6-4EFE-A3B1-9F7E3F0D94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8755F0-3C42-488D-BE83-B8EC48F6C904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74BA811-36A2-4CAD-B86F-06E71AFF1B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395E5A-D12B-4B56-B0F0-B6D378A96A65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FBBB4C4-C509-4FBA-9BA4-496E600B13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7C4682-0B37-41AC-A6C8-CB3A4B879F82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EFE6159-A894-40AB-B26B-9960A2088D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5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245E9C-D4AD-431D-A3D7-51CBD46BF255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0784037-D257-4457-80C2-D79BDC0D7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E33576-7506-41CD-9F37-17FEDF6FD3EA}" type="datetime1">
              <a:rPr lang="en-US"/>
              <a:pPr/>
              <a:t>9/14/2014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89B14CF-CD09-4F2B-ADA2-F3C9FBF3D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8459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1" name="Line 29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7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9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8488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512" name="Line 80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414338" y="1416050"/>
            <a:ext cx="1784350" cy="2324100"/>
            <a:chOff x="96" y="916"/>
            <a:chExt cx="2208" cy="2876"/>
          </a:xfrm>
        </p:grpSpPr>
        <p:sp>
          <p:nvSpPr>
            <p:cNvPr id="18514" name="Line 82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6" name="Arc 84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CAD </a:t>
            </a:r>
            <a:r>
              <a:rPr lang="en-US" dirty="0" smtClean="0"/>
              <a:t>I – IM230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FINISH HARDWARE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Hardware, such as hinges, locks, knobs, etc., that has a finished appearance as well as a function, which are usually used with doors, windows, and cabinets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0480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645384"/>
            <a:ext cx="2940034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movable joint used to attach, support, and turn a door about a pivot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609600"/>
            <a:ext cx="3657599" cy="284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8101" y="3919080"/>
            <a:ext cx="2057400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399" y="3919080"/>
            <a:ext cx="2438399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FRENCH DOORS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 door having a top and bottom rail and stiles, which has glass panes throughout its entire length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048000"/>
            <a:ext cx="54102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GASKET/WEATHER STRIPING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33450" y="4495800"/>
            <a:ext cx="455295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 continuous strip of resilient material attached to a door or door frame to provide a tight seal between the door and frame, it also provide a barrier from the weather, light, and sound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811" y="438282"/>
            <a:ext cx="1934559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4114800"/>
            <a:ext cx="3167415" cy="241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839" y="438282"/>
            <a:ext cx="1857177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HOLLOW CORE DOOR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flush door of hollow-core construction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HOLLOW METAL DOOR</a:t>
            </a:r>
            <a:endParaRPr lang="en-US" sz="4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 flush metal door, fabricated of sheet steel and reinforced by light metal channels; sometimes filled with a light filler material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476250"/>
            <a:ext cx="2895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4081036"/>
            <a:ext cx="2717624" cy="224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JAMB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vertical member at either side of a door or window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KICKPLATE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protective plate applied on the lower rail of a door to prevent marring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04553"/>
            <a:ext cx="3962400" cy="175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0385" y="4343400"/>
            <a:ext cx="2325629" cy="216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18969"/>
            <a:ext cx="3962399" cy="17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LATCH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simple fastening device having latch bolt, but not a dead bolt, contains no provisions for locking with a key; usually operable from both sides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LOCKSET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complete lock system including the basic locking mechanism and all the accessories, such as knobs, levers, plates,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275765"/>
            <a:ext cx="2717624" cy="16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505200"/>
            <a:ext cx="2717624" cy="300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MILLWORK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810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Ready-made products which are manufactured at a wood-planning mill or woodworking plant: moldings, doors, door frames, window sashes, stair work, cabinets,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54368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MULLION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5012179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vertical member separating (and often supporting) window, door, or panels set in series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259" y="880110"/>
            <a:ext cx="2278341" cy="323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259" y="4572001"/>
            <a:ext cx="1973541" cy="193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399" y="880110"/>
            <a:ext cx="1320011" cy="17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512" y="2819401"/>
            <a:ext cx="1320012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1"/>
            <a:ext cx="1640924" cy="193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41148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OVERHEAD DOOR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door that either swings up or rolls up, which when open, assumes a horizontal position above the door opening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PANEL DOOR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door having stiles, rails and sometimes </a:t>
            </a:r>
            <a:r>
              <a:rPr lang="en-US" dirty="0" err="1"/>
              <a:t>mutins</a:t>
            </a:r>
            <a:r>
              <a:rPr lang="en-US" dirty="0"/>
              <a:t> which form one or more frames around recessed panels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685800"/>
            <a:ext cx="3962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72838"/>
            <a:ext cx="2285999" cy="284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4514" y="3672839"/>
            <a:ext cx="1211972" cy="284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POCKET DOOR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door that recesses into a wall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PREHUNG DOOR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602065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assembly consisting of a door on its frame, together with all necessary hardware and trim, ready for installation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85800"/>
            <a:ext cx="3048000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581400"/>
            <a:ext cx="304800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PUSH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BAR/PANIC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heavy bar fixed across a glazed door used to open or closed the door, while providing protection for the glass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framework of a window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050486"/>
            <a:ext cx="2819400" cy="245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3886200"/>
            <a:ext cx="2819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SKYLIGHT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opening which is glazed with a transparent or translucent material that is located in the roof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horizontal bar of wood or stone across a window or door. Also, a window located above a door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657290"/>
            <a:ext cx="3810000" cy="231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81400"/>
            <a:ext cx="159013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1" y="3581400"/>
            <a:ext cx="18287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SOLID-CORE DOOR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door having a core of solid wood or mineral composition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SPANDREL GLASS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opaque glass used in windows and curtain walls to conceal internal construction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560" y="533400"/>
            <a:ext cx="2133600" cy="277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733800"/>
            <a:ext cx="356616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8100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TEMPERED GLASS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Glass having two or four times the strength of ordinary glass as a result of being </a:t>
            </a:r>
            <a:r>
              <a:rPr lang="en-US" dirty="0" err="1"/>
              <a:t>prestressed</a:t>
            </a:r>
            <a:r>
              <a:rPr lang="en-US" dirty="0"/>
              <a:t> by heating and then suddenly quenched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TRANSLUCENT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 material that transmits light but diffuses is sufficiently so that an image cannot be seen through the material clearly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36576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267200"/>
            <a:ext cx="1683975" cy="220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056125"/>
            <a:ext cx="1683975" cy="167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1" y="2056124"/>
            <a:ext cx="1524000" cy="167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1" y="4267200"/>
            <a:ext cx="1523999" cy="220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THRESHOLD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41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strip fastened to the floor beneath a door to cover the joint where two types of flooring material meet; may provide weather protection at exterior doors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TOE KICK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space provided, typically in cabinetry, for toe space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983620"/>
            <a:ext cx="3200400" cy="267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038600"/>
            <a:ext cx="3200400" cy="24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visible woodwork or moldings of a room, such as the baseboards, chair rail, crown molding, door and window casing,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WAINSCOT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decorative or protective facing applied to the lower portion of an interior partition or wall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99" y="685800"/>
            <a:ext cx="3581399" cy="289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4038600"/>
            <a:ext cx="3581399" cy="246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ACCORDION PARTITION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fabric-faced partition which is hung from an overhead track and folds back like the bellows of an accordion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3528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BI-FOLDING DOOR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746625"/>
            <a:ext cx="4953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door having two pairs of leaves that are hinged together, with one side pivoted to the jamb, while the other side slides open and closed in the overhead track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373" y="231723"/>
            <a:ext cx="3938253" cy="304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613" y="3505200"/>
            <a:ext cx="2447013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AWNING WINDOW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window that the top horizontal sash is top-hinged and the bottom sash swings inward or outward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559175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CASEMENT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WINDOW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9530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window that’s side sash swings open along the entire length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44" y="380999"/>
            <a:ext cx="2965710" cy="289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44" y="3505199"/>
            <a:ext cx="296571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aggregate assembled parts (including framework, finish, doors, drawers, etc.) which make up a case or cabinet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3528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9530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exposed trim molding, framing, or lining around a door or window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44" y="1066800"/>
            <a:ext cx="2965710" cy="267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644" y="4267200"/>
            <a:ext cx="2965710" cy="237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CHAIR RAIL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horizontal strip usually of wood, affixed to the wall at a height which prevents the backs of chairs from damaging the wall surface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716662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CROWN MOLDING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51054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molding forming the crowning or finishing member of a structure or along a ceiling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914400"/>
            <a:ext cx="3502156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962399"/>
            <a:ext cx="3502156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CLERESTORY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upper zone of wall pierced with windows that admit light into the 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46166" y="3256646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DOUBLE GLAZING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645384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panes of glass, usually parallel, with an air space between; used to provide increased thermal and/or sound insulation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914400"/>
            <a:ext cx="3810000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962399"/>
            <a:ext cx="3810000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DEADBOLT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type of door lock which is operated by the door key or turning piece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0480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DOOR CLOSER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645384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device, containing a spring, for controlling the speed to automatically close a door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461" y="914400"/>
            <a:ext cx="2940680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460" y="3911460"/>
            <a:ext cx="2940680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DOUBLE HUNG WINDOW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window having two vertically sliding sashes, each closing a different part of the window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GLAZING</a:t>
            </a:r>
            <a:endParaRPr lang="en-US" sz="4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glass surface of a glazed opening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880110"/>
            <a:ext cx="2717624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903840"/>
            <a:ext cx="2717624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Blueprint design template">
  <a:themeElements>
    <a:clrScheme name="Office Them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Blueprint design template</Template>
  <TotalTime>880</TotalTime>
  <Words>863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Blueprint design template</vt:lpstr>
      <vt:lpstr>Architectural CAD I – IM230</vt:lpstr>
      <vt:lpstr>GROUP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Course Title</dc:title>
  <dc:creator>Kay Adams Manion</dc:creator>
  <cp:lastModifiedBy>SHSBT</cp:lastModifiedBy>
  <cp:revision>97</cp:revision>
  <cp:lastPrinted>1601-01-01T00:00:00Z</cp:lastPrinted>
  <dcterms:created xsi:type="dcterms:W3CDTF">2014-08-15T00:37:59Z</dcterms:created>
  <dcterms:modified xsi:type="dcterms:W3CDTF">2014-09-14T23:33:36Z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