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sldIdLst>
    <p:sldId id="256" r:id="rId2"/>
    <p:sldId id="257"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4" r:id="rId22"/>
    <p:sldId id="293" r:id="rId23"/>
    <p:sldId id="295" r:id="rId24"/>
    <p:sldId id="296" r:id="rId25"/>
    <p:sldId id="297" r:id="rId26"/>
    <p:sldId id="298"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3" autoAdjust="0"/>
    <p:restoredTop sz="94660"/>
  </p:normalViewPr>
  <p:slideViewPr>
    <p:cSldViewPr showGuides="1">
      <p:cViewPr>
        <p:scale>
          <a:sx n="75" d="100"/>
          <a:sy n="75" d="100"/>
        </p:scale>
        <p:origin x="-1170" y="-270"/>
      </p:cViewPr>
      <p:guideLst>
        <p:guide orient="horz" pos="1056"/>
        <p:guide pos="29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3901" name="Group 109"/>
          <p:cNvGrpSpPr>
            <a:grpSpLocks/>
          </p:cNvGrpSpPr>
          <p:nvPr/>
        </p:nvGrpSpPr>
        <p:grpSpPr bwMode="auto">
          <a:xfrm>
            <a:off x="0" y="0"/>
            <a:ext cx="9144000" cy="6858000"/>
            <a:chOff x="0" y="0"/>
            <a:chExt cx="5760" cy="4320"/>
          </a:xfrm>
        </p:grpSpPr>
        <p:grpSp>
          <p:nvGrpSpPr>
            <p:cNvPr id="33882" name="Group 90"/>
            <p:cNvGrpSpPr>
              <a:grpSpLocks/>
            </p:cNvGrpSpPr>
            <p:nvPr userDrawn="1"/>
          </p:nvGrpSpPr>
          <p:grpSpPr bwMode="auto">
            <a:xfrm>
              <a:off x="696" y="1979"/>
              <a:ext cx="3132" cy="324"/>
              <a:chOff x="696" y="894"/>
              <a:chExt cx="3132" cy="324"/>
            </a:xfrm>
          </p:grpSpPr>
          <p:sp>
            <p:nvSpPr>
              <p:cNvPr id="33878" name="Rectangle 86"/>
              <p:cNvSpPr>
                <a:spLocks noChangeArrowheads="1"/>
              </p:cNvSpPr>
              <p:nvPr userDrawn="1"/>
            </p:nvSpPr>
            <p:spPr bwMode="ltGray">
              <a:xfrm>
                <a:off x="696" y="894"/>
                <a:ext cx="1104" cy="288"/>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79" name="Rectangle 87"/>
              <p:cNvSpPr>
                <a:spLocks noChangeArrowheads="1"/>
              </p:cNvSpPr>
              <p:nvPr userDrawn="1"/>
            </p:nvSpPr>
            <p:spPr bwMode="ltGray">
              <a:xfrm>
                <a:off x="696" y="1122"/>
                <a:ext cx="1440" cy="9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80" name="Rectangle 88"/>
              <p:cNvSpPr>
                <a:spLocks noChangeArrowheads="1"/>
              </p:cNvSpPr>
              <p:nvPr userDrawn="1"/>
            </p:nvSpPr>
            <p:spPr bwMode="ltGray">
              <a:xfrm>
                <a:off x="1716" y="1068"/>
                <a:ext cx="2112" cy="108"/>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81" name="Rectangle 89"/>
              <p:cNvSpPr>
                <a:spLocks noChangeArrowheads="1"/>
              </p:cNvSpPr>
              <p:nvPr userDrawn="1"/>
            </p:nvSpPr>
            <p:spPr bwMode="ltGray">
              <a:xfrm>
                <a:off x="1713" y="954"/>
                <a:ext cx="1872" cy="144"/>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3848" name="Rectangle 56"/>
            <p:cNvSpPr>
              <a:spLocks noChangeArrowheads="1"/>
            </p:cNvSpPr>
            <p:nvPr userDrawn="1"/>
          </p:nvSpPr>
          <p:spPr bwMode="ltGray">
            <a:xfrm>
              <a:off x="2112" y="0"/>
              <a:ext cx="3648" cy="9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33794" name="Group 2"/>
            <p:cNvGrpSpPr>
              <a:grpSpLocks/>
            </p:cNvGrpSpPr>
            <p:nvPr userDrawn="1"/>
          </p:nvGrpSpPr>
          <p:grpSpPr bwMode="auto">
            <a:xfrm>
              <a:off x="0" y="0"/>
              <a:ext cx="5760" cy="4320"/>
              <a:chOff x="0" y="0"/>
              <a:chExt cx="5760" cy="4320"/>
            </a:xfrm>
          </p:grpSpPr>
          <p:grpSp>
            <p:nvGrpSpPr>
              <p:cNvPr id="33795" name="Group 3"/>
              <p:cNvGrpSpPr>
                <a:grpSpLocks/>
              </p:cNvGrpSpPr>
              <p:nvPr/>
            </p:nvGrpSpPr>
            <p:grpSpPr bwMode="auto">
              <a:xfrm>
                <a:off x="0" y="192"/>
                <a:ext cx="5760" cy="4032"/>
                <a:chOff x="0" y="192"/>
                <a:chExt cx="5760" cy="4032"/>
              </a:xfrm>
            </p:grpSpPr>
            <p:sp>
              <p:nvSpPr>
                <p:cNvPr id="33796" name="Line 4"/>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797" name="Line 5"/>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798" name="Line 6"/>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799" name="Line 7"/>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00" name="Line 8"/>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01" name="Line 9"/>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02" name="Line 10"/>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03" name="Line 11"/>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04" name="Line 12"/>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05" name="Line 13"/>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06" name="Line 14"/>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07" name="Line 15"/>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08" name="Line 16"/>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09" name="Line 17"/>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10" name="Line 18"/>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11" name="Line 19"/>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12" name="Line 20"/>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13" name="Line 21"/>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14" name="Line 22"/>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15" name="Line 23"/>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16" name="Line 24"/>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17" name="Line 25"/>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33818" name="Group 26"/>
              <p:cNvGrpSpPr>
                <a:grpSpLocks/>
              </p:cNvGrpSpPr>
              <p:nvPr/>
            </p:nvGrpSpPr>
            <p:grpSpPr bwMode="auto">
              <a:xfrm>
                <a:off x="192" y="0"/>
                <a:ext cx="5376" cy="4320"/>
                <a:chOff x="192" y="0"/>
                <a:chExt cx="5376" cy="4320"/>
              </a:xfrm>
            </p:grpSpPr>
            <p:sp>
              <p:nvSpPr>
                <p:cNvPr id="33819" name="Line 27"/>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20" name="Line 28"/>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21" name="Line 29"/>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22" name="Line 30"/>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23" name="Line 31"/>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24" name="Line 32"/>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25" name="Line 33"/>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26" name="Line 34"/>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27" name="Line 35"/>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28" name="Line 36"/>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29" name="Line 37"/>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30" name="Line 38"/>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31" name="Line 39"/>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32" name="Line 40"/>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33" name="Line 41"/>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34" name="Line 42"/>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35" name="Line 43"/>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36" name="Line 44"/>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37" name="Line 45"/>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38" name="Line 46"/>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39" name="Line 47"/>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40" name="Line 48"/>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41" name="Line 49"/>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42" name="Line 50"/>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43" name="Line 51"/>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44" name="Line 52"/>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45" name="Line 53"/>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46" name="Line 54"/>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47" name="Line 55"/>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sp>
          <p:nvSpPr>
            <p:cNvPr id="33872" name="Line 80"/>
            <p:cNvSpPr>
              <a:spLocks noChangeShapeType="1"/>
            </p:cNvSpPr>
            <p:nvPr userDrawn="1"/>
          </p:nvSpPr>
          <p:spPr bwMode="ltGray">
            <a:xfrm>
              <a:off x="5568" y="0"/>
              <a:ext cx="0" cy="148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33898" name="Group 106"/>
            <p:cNvGrpSpPr>
              <a:grpSpLocks/>
            </p:cNvGrpSpPr>
            <p:nvPr userDrawn="1"/>
          </p:nvGrpSpPr>
          <p:grpSpPr bwMode="auto">
            <a:xfrm>
              <a:off x="261" y="1962"/>
              <a:ext cx="3567" cy="1494"/>
              <a:chOff x="261" y="877"/>
              <a:chExt cx="3567" cy="1494"/>
            </a:xfrm>
          </p:grpSpPr>
          <p:sp>
            <p:nvSpPr>
              <p:cNvPr id="33874" name="Line 82"/>
              <p:cNvSpPr>
                <a:spLocks noChangeShapeType="1"/>
              </p:cNvSpPr>
              <p:nvPr/>
            </p:nvSpPr>
            <p:spPr bwMode="ltGray">
              <a:xfrm flipH="1">
                <a:off x="261" y="951"/>
                <a:ext cx="1533" cy="3"/>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75" name="Line 83"/>
              <p:cNvSpPr>
                <a:spLocks noChangeShapeType="1"/>
              </p:cNvSpPr>
              <p:nvPr/>
            </p:nvSpPr>
            <p:spPr bwMode="ltGray">
              <a:xfrm>
                <a:off x="383" y="879"/>
                <a:ext cx="0" cy="149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76" name="Arc 84"/>
              <p:cNvSpPr>
                <a:spLocks/>
              </p:cNvSpPr>
              <p:nvPr/>
            </p:nvSpPr>
            <p:spPr bwMode="ltGray">
              <a:xfrm rot="16200000" flipH="1">
                <a:off x="303" y="87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83" name="Arc 91"/>
              <p:cNvSpPr>
                <a:spLocks/>
              </p:cNvSpPr>
              <p:nvPr userDrawn="1"/>
            </p:nvSpPr>
            <p:spPr bwMode="ltGray">
              <a:xfrm>
                <a:off x="692" y="895"/>
                <a:ext cx="267" cy="209"/>
              </a:xfrm>
              <a:custGeom>
                <a:avLst/>
                <a:gdLst>
                  <a:gd name="G0" fmla="+- 16787 0 0"/>
                  <a:gd name="G1" fmla="+- 8563 0 0"/>
                  <a:gd name="G2" fmla="+- 21600 0 0"/>
                  <a:gd name="T0" fmla="*/ 36617 w 38387"/>
                  <a:gd name="T1" fmla="*/ 0 h 30163"/>
                  <a:gd name="T2" fmla="*/ 0 w 38387"/>
                  <a:gd name="T3" fmla="*/ 22156 h 30163"/>
                  <a:gd name="T4" fmla="*/ 16787 w 38387"/>
                  <a:gd name="T5" fmla="*/ 8563 h 30163"/>
                </a:gdLst>
                <a:ahLst/>
                <a:cxnLst>
                  <a:cxn ang="0">
                    <a:pos x="T0" y="T1"/>
                  </a:cxn>
                  <a:cxn ang="0">
                    <a:pos x="T2" y="T3"/>
                  </a:cxn>
                  <a:cxn ang="0">
                    <a:pos x="T4" y="T5"/>
                  </a:cxn>
                </a:cxnLst>
                <a:rect l="0" t="0" r="r" b="b"/>
                <a:pathLst>
                  <a:path w="38387" h="30163" fill="none" extrusionOk="0">
                    <a:moveTo>
                      <a:pt x="36617" y="-1"/>
                    </a:moveTo>
                    <a:cubicBezTo>
                      <a:pt x="37784" y="2703"/>
                      <a:pt x="38387" y="5617"/>
                      <a:pt x="38387" y="8563"/>
                    </a:cubicBezTo>
                    <a:cubicBezTo>
                      <a:pt x="38387" y="20492"/>
                      <a:pt x="28716" y="30163"/>
                      <a:pt x="16787" y="30163"/>
                    </a:cubicBezTo>
                    <a:cubicBezTo>
                      <a:pt x="10269" y="30163"/>
                      <a:pt x="4101" y="27220"/>
                      <a:pt x="0" y="22155"/>
                    </a:cubicBezTo>
                  </a:path>
                  <a:path w="38387" h="30163" stroke="0" extrusionOk="0">
                    <a:moveTo>
                      <a:pt x="36617" y="-1"/>
                    </a:moveTo>
                    <a:cubicBezTo>
                      <a:pt x="37784" y="2703"/>
                      <a:pt x="38387" y="5617"/>
                      <a:pt x="38387" y="8563"/>
                    </a:cubicBezTo>
                    <a:cubicBezTo>
                      <a:pt x="38387" y="20492"/>
                      <a:pt x="28716" y="30163"/>
                      <a:pt x="16787" y="30163"/>
                    </a:cubicBezTo>
                    <a:cubicBezTo>
                      <a:pt x="10269" y="30163"/>
                      <a:pt x="4101" y="27220"/>
                      <a:pt x="0" y="22155"/>
                    </a:cubicBezTo>
                    <a:lnTo>
                      <a:pt x="16787" y="8563"/>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84" name="Arc 92"/>
              <p:cNvSpPr>
                <a:spLocks/>
              </p:cNvSpPr>
              <p:nvPr userDrawn="1"/>
            </p:nvSpPr>
            <p:spPr bwMode="ltGray">
              <a:xfrm flipV="1">
                <a:off x="834" y="893"/>
                <a:ext cx="288" cy="322"/>
              </a:xfrm>
              <a:custGeom>
                <a:avLst/>
                <a:gdLst>
                  <a:gd name="G0" fmla="+- 21600 0 0"/>
                  <a:gd name="G1" fmla="+- 5361 0 0"/>
                  <a:gd name="G2" fmla="+- 21600 0 0"/>
                  <a:gd name="T0" fmla="*/ 10995 w 21600"/>
                  <a:gd name="T1" fmla="*/ 24179 h 24179"/>
                  <a:gd name="T2" fmla="*/ 676 w 21600"/>
                  <a:gd name="T3" fmla="*/ 0 h 24179"/>
                  <a:gd name="T4" fmla="*/ 21600 w 21600"/>
                  <a:gd name="T5" fmla="*/ 5361 h 24179"/>
                </a:gdLst>
                <a:ahLst/>
                <a:cxnLst>
                  <a:cxn ang="0">
                    <a:pos x="T0" y="T1"/>
                  </a:cxn>
                  <a:cxn ang="0">
                    <a:pos x="T2" y="T3"/>
                  </a:cxn>
                  <a:cxn ang="0">
                    <a:pos x="T4" y="T5"/>
                  </a:cxn>
                </a:cxnLst>
                <a:rect l="0" t="0" r="r" b="b"/>
                <a:pathLst>
                  <a:path w="21600" h="24179" fill="none" extrusionOk="0">
                    <a:moveTo>
                      <a:pt x="10995" y="24178"/>
                    </a:moveTo>
                    <a:cubicBezTo>
                      <a:pt x="4202" y="20350"/>
                      <a:pt x="0" y="13158"/>
                      <a:pt x="0" y="5361"/>
                    </a:cubicBezTo>
                    <a:cubicBezTo>
                      <a:pt x="-1" y="3552"/>
                      <a:pt x="227" y="1751"/>
                      <a:pt x="675" y="-1"/>
                    </a:cubicBezTo>
                  </a:path>
                  <a:path w="21600" h="24179" stroke="0" extrusionOk="0">
                    <a:moveTo>
                      <a:pt x="10995" y="24178"/>
                    </a:moveTo>
                    <a:cubicBezTo>
                      <a:pt x="4202" y="20350"/>
                      <a:pt x="0" y="13158"/>
                      <a:pt x="0" y="5361"/>
                    </a:cubicBezTo>
                    <a:cubicBezTo>
                      <a:pt x="-1" y="3552"/>
                      <a:pt x="227" y="1751"/>
                      <a:pt x="675" y="-1"/>
                    </a:cubicBezTo>
                    <a:lnTo>
                      <a:pt x="21600" y="5361"/>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85" name="Arc 93"/>
              <p:cNvSpPr>
                <a:spLocks/>
              </p:cNvSpPr>
              <p:nvPr userDrawn="1"/>
            </p:nvSpPr>
            <p:spPr bwMode="ltGray">
              <a:xfrm flipV="1">
                <a:off x="1124" y="888"/>
                <a:ext cx="288" cy="329"/>
              </a:xfrm>
              <a:custGeom>
                <a:avLst/>
                <a:gdLst>
                  <a:gd name="G0" fmla="+- 0 0 0"/>
                  <a:gd name="G1" fmla="+- 4933 0 0"/>
                  <a:gd name="G2" fmla="+- 21600 0 0"/>
                  <a:gd name="T0" fmla="*/ 21029 w 21600"/>
                  <a:gd name="T1" fmla="*/ 0 h 24653"/>
                  <a:gd name="T2" fmla="*/ 8813 w 21600"/>
                  <a:gd name="T3" fmla="*/ 24653 h 24653"/>
                  <a:gd name="T4" fmla="*/ 0 w 21600"/>
                  <a:gd name="T5" fmla="*/ 4933 h 24653"/>
                </a:gdLst>
                <a:ahLst/>
                <a:cxnLst>
                  <a:cxn ang="0">
                    <a:pos x="T0" y="T1"/>
                  </a:cxn>
                  <a:cxn ang="0">
                    <a:pos x="T2" y="T3"/>
                  </a:cxn>
                  <a:cxn ang="0">
                    <a:pos x="T4" y="T5"/>
                  </a:cxn>
                </a:cxnLst>
                <a:rect l="0" t="0" r="r" b="b"/>
                <a:pathLst>
                  <a:path w="21600" h="24653" fill="none" extrusionOk="0">
                    <a:moveTo>
                      <a:pt x="21029" y="-1"/>
                    </a:moveTo>
                    <a:cubicBezTo>
                      <a:pt x="21408" y="1616"/>
                      <a:pt x="21600" y="3272"/>
                      <a:pt x="21600" y="4933"/>
                    </a:cubicBezTo>
                    <a:cubicBezTo>
                      <a:pt x="21600" y="13452"/>
                      <a:pt x="16591" y="21176"/>
                      <a:pt x="8813" y="24653"/>
                    </a:cubicBezTo>
                  </a:path>
                  <a:path w="21600" h="24653" stroke="0" extrusionOk="0">
                    <a:moveTo>
                      <a:pt x="21029" y="-1"/>
                    </a:moveTo>
                    <a:cubicBezTo>
                      <a:pt x="21408" y="1616"/>
                      <a:pt x="21600" y="3272"/>
                      <a:pt x="21600" y="4933"/>
                    </a:cubicBezTo>
                    <a:cubicBezTo>
                      <a:pt x="21600" y="13452"/>
                      <a:pt x="16591" y="21176"/>
                      <a:pt x="8813" y="24653"/>
                    </a:cubicBezTo>
                    <a:lnTo>
                      <a:pt x="0" y="4933"/>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86" name="Line 94"/>
              <p:cNvSpPr>
                <a:spLocks noChangeShapeType="1"/>
              </p:cNvSpPr>
              <p:nvPr userDrawn="1"/>
            </p:nvSpPr>
            <p:spPr bwMode="ltGray">
              <a:xfrm flipV="1">
                <a:off x="720" y="891"/>
                <a:ext cx="417" cy="32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87" name="Line 95"/>
              <p:cNvSpPr>
                <a:spLocks noChangeShapeType="1"/>
              </p:cNvSpPr>
              <p:nvPr userDrawn="1"/>
            </p:nvSpPr>
            <p:spPr bwMode="ltGray">
              <a:xfrm>
                <a:off x="771" y="891"/>
                <a:ext cx="300" cy="324"/>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88" name="Arc 96"/>
              <p:cNvSpPr>
                <a:spLocks/>
              </p:cNvSpPr>
              <p:nvPr userDrawn="1"/>
            </p:nvSpPr>
            <p:spPr bwMode="ltGray">
              <a:xfrm flipV="1">
                <a:off x="2708" y="954"/>
                <a:ext cx="727" cy="619"/>
              </a:xfrm>
              <a:custGeom>
                <a:avLst/>
                <a:gdLst>
                  <a:gd name="G0" fmla="+- 18917 0 0"/>
                  <a:gd name="G1" fmla="+- 0 0 0"/>
                  <a:gd name="G2" fmla="+- 21600 0 0"/>
                  <a:gd name="T0" fmla="*/ 4536 w 18917"/>
                  <a:gd name="T1" fmla="*/ 16117 h 16117"/>
                  <a:gd name="T2" fmla="*/ 0 w 18917"/>
                  <a:gd name="T3" fmla="*/ 10426 h 16117"/>
                  <a:gd name="T4" fmla="*/ 18917 w 18917"/>
                  <a:gd name="T5" fmla="*/ 0 h 16117"/>
                </a:gdLst>
                <a:ahLst/>
                <a:cxnLst>
                  <a:cxn ang="0">
                    <a:pos x="T0" y="T1"/>
                  </a:cxn>
                  <a:cxn ang="0">
                    <a:pos x="T2" y="T3"/>
                  </a:cxn>
                  <a:cxn ang="0">
                    <a:pos x="T4" y="T5"/>
                  </a:cxn>
                </a:cxnLst>
                <a:rect l="0" t="0" r="r" b="b"/>
                <a:pathLst>
                  <a:path w="18917" h="16117" fill="none" extrusionOk="0">
                    <a:moveTo>
                      <a:pt x="4536" y="16116"/>
                    </a:moveTo>
                    <a:cubicBezTo>
                      <a:pt x="2713" y="14490"/>
                      <a:pt x="1179" y="12565"/>
                      <a:pt x="-1" y="10426"/>
                    </a:cubicBezTo>
                  </a:path>
                  <a:path w="18917" h="16117" stroke="0" extrusionOk="0">
                    <a:moveTo>
                      <a:pt x="4536" y="16116"/>
                    </a:moveTo>
                    <a:cubicBezTo>
                      <a:pt x="2713" y="14490"/>
                      <a:pt x="1179" y="12565"/>
                      <a:pt x="-1" y="10426"/>
                    </a:cubicBezTo>
                    <a:lnTo>
                      <a:pt x="18917" y="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89" name="Arc 97"/>
              <p:cNvSpPr>
                <a:spLocks/>
              </p:cNvSpPr>
              <p:nvPr userDrawn="1"/>
            </p:nvSpPr>
            <p:spPr bwMode="ltGray">
              <a:xfrm>
                <a:off x="3076" y="922"/>
                <a:ext cx="425" cy="215"/>
              </a:xfrm>
              <a:custGeom>
                <a:avLst/>
                <a:gdLst>
                  <a:gd name="G0" fmla="+- 21430 0 0"/>
                  <a:gd name="G1" fmla="+- 0 0 0"/>
                  <a:gd name="G2" fmla="+- 21600 0 0"/>
                  <a:gd name="T0" fmla="*/ 42771 w 42771"/>
                  <a:gd name="T1" fmla="*/ 3334 h 21600"/>
                  <a:gd name="T2" fmla="*/ 0 w 42771"/>
                  <a:gd name="T3" fmla="*/ 2703 h 21600"/>
                  <a:gd name="T4" fmla="*/ 21430 w 42771"/>
                  <a:gd name="T5" fmla="*/ 0 h 21600"/>
                </a:gdLst>
                <a:ahLst/>
                <a:cxnLst>
                  <a:cxn ang="0">
                    <a:pos x="T0" y="T1"/>
                  </a:cxn>
                  <a:cxn ang="0">
                    <a:pos x="T2" y="T3"/>
                  </a:cxn>
                  <a:cxn ang="0">
                    <a:pos x="T4" y="T5"/>
                  </a:cxn>
                </a:cxnLst>
                <a:rect l="0" t="0" r="r" b="b"/>
                <a:pathLst>
                  <a:path w="42771" h="21600" fill="none" extrusionOk="0">
                    <a:moveTo>
                      <a:pt x="42771" y="3334"/>
                    </a:moveTo>
                    <a:cubicBezTo>
                      <a:pt x="41128" y="13848"/>
                      <a:pt x="32072" y="21599"/>
                      <a:pt x="21430" y="21600"/>
                    </a:cubicBezTo>
                    <a:cubicBezTo>
                      <a:pt x="10545" y="21600"/>
                      <a:pt x="1361" y="13501"/>
                      <a:pt x="-1" y="2703"/>
                    </a:cubicBezTo>
                  </a:path>
                  <a:path w="42771" h="21600" stroke="0" extrusionOk="0">
                    <a:moveTo>
                      <a:pt x="42771" y="3334"/>
                    </a:moveTo>
                    <a:cubicBezTo>
                      <a:pt x="41128" y="13848"/>
                      <a:pt x="32072" y="21599"/>
                      <a:pt x="21430" y="21600"/>
                    </a:cubicBezTo>
                    <a:cubicBezTo>
                      <a:pt x="10545" y="21600"/>
                      <a:pt x="1361" y="13501"/>
                      <a:pt x="-1" y="2703"/>
                    </a:cubicBezTo>
                    <a:lnTo>
                      <a:pt x="21430" y="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90" name="Arc 98"/>
              <p:cNvSpPr>
                <a:spLocks/>
              </p:cNvSpPr>
              <p:nvPr userDrawn="1"/>
            </p:nvSpPr>
            <p:spPr bwMode="ltGray">
              <a:xfrm flipH="1" flipV="1">
                <a:off x="3441" y="1037"/>
                <a:ext cx="288" cy="144"/>
              </a:xfrm>
              <a:custGeom>
                <a:avLst/>
                <a:gdLst>
                  <a:gd name="G0" fmla="+- 21571 0 0"/>
                  <a:gd name="G1" fmla="+- 0 0 0"/>
                  <a:gd name="G2" fmla="+- 21600 0 0"/>
                  <a:gd name="T0" fmla="*/ 43129 w 43129"/>
                  <a:gd name="T1" fmla="*/ 1348 h 21600"/>
                  <a:gd name="T2" fmla="*/ 0 w 43129"/>
                  <a:gd name="T3" fmla="*/ 1115 h 21600"/>
                  <a:gd name="T4" fmla="*/ 21571 w 43129"/>
                  <a:gd name="T5" fmla="*/ 0 h 21600"/>
                </a:gdLst>
                <a:ahLst/>
                <a:cxnLst>
                  <a:cxn ang="0">
                    <a:pos x="T0" y="T1"/>
                  </a:cxn>
                  <a:cxn ang="0">
                    <a:pos x="T2" y="T3"/>
                  </a:cxn>
                  <a:cxn ang="0">
                    <a:pos x="T4" y="T5"/>
                  </a:cxn>
                </a:cxnLst>
                <a:rect l="0" t="0" r="r" b="b"/>
                <a:pathLst>
                  <a:path w="43129" h="21600" fill="none" extrusionOk="0">
                    <a:moveTo>
                      <a:pt x="43128" y="1347"/>
                    </a:moveTo>
                    <a:cubicBezTo>
                      <a:pt x="42417" y="12731"/>
                      <a:pt x="32976" y="21599"/>
                      <a:pt x="21571" y="21600"/>
                    </a:cubicBezTo>
                    <a:cubicBezTo>
                      <a:pt x="10074" y="21600"/>
                      <a:pt x="593" y="12595"/>
                      <a:pt x="-1" y="1115"/>
                    </a:cubicBezTo>
                  </a:path>
                  <a:path w="43129" h="21600" stroke="0" extrusionOk="0">
                    <a:moveTo>
                      <a:pt x="43128" y="1347"/>
                    </a:moveTo>
                    <a:cubicBezTo>
                      <a:pt x="42417" y="12731"/>
                      <a:pt x="32976" y="21599"/>
                      <a:pt x="21571" y="21600"/>
                    </a:cubicBezTo>
                    <a:cubicBezTo>
                      <a:pt x="10074" y="21600"/>
                      <a:pt x="593" y="12595"/>
                      <a:pt x="-1" y="1115"/>
                    </a:cubicBezTo>
                    <a:lnTo>
                      <a:pt x="21571" y="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91" name="Arc 99"/>
              <p:cNvSpPr>
                <a:spLocks/>
              </p:cNvSpPr>
              <p:nvPr userDrawn="1"/>
            </p:nvSpPr>
            <p:spPr bwMode="ltGray">
              <a:xfrm flipH="1" flipV="1">
                <a:off x="2745" y="1045"/>
                <a:ext cx="201" cy="130"/>
              </a:xfrm>
              <a:custGeom>
                <a:avLst/>
                <a:gdLst>
                  <a:gd name="G0" fmla="+- 21600 0 0"/>
                  <a:gd name="G1" fmla="+- 6405 0 0"/>
                  <a:gd name="G2" fmla="+- 21600 0 0"/>
                  <a:gd name="T0" fmla="*/ 42229 w 43200"/>
                  <a:gd name="T1" fmla="*/ 0 h 28005"/>
                  <a:gd name="T2" fmla="*/ 764 w 43200"/>
                  <a:gd name="T3" fmla="*/ 710 h 28005"/>
                  <a:gd name="T4" fmla="*/ 21600 w 43200"/>
                  <a:gd name="T5" fmla="*/ 6405 h 28005"/>
                </a:gdLst>
                <a:ahLst/>
                <a:cxnLst>
                  <a:cxn ang="0">
                    <a:pos x="T0" y="T1"/>
                  </a:cxn>
                  <a:cxn ang="0">
                    <a:pos x="T2" y="T3"/>
                  </a:cxn>
                  <a:cxn ang="0">
                    <a:pos x="T4" y="T5"/>
                  </a:cxn>
                </a:cxnLst>
                <a:rect l="0" t="0" r="r" b="b"/>
                <a:pathLst>
                  <a:path w="43200" h="28005" fill="none" extrusionOk="0">
                    <a:moveTo>
                      <a:pt x="42228" y="0"/>
                    </a:moveTo>
                    <a:cubicBezTo>
                      <a:pt x="42872" y="2074"/>
                      <a:pt x="43200" y="4233"/>
                      <a:pt x="43200" y="6405"/>
                    </a:cubicBezTo>
                    <a:cubicBezTo>
                      <a:pt x="43200" y="18334"/>
                      <a:pt x="33529" y="28005"/>
                      <a:pt x="21600" y="28005"/>
                    </a:cubicBezTo>
                    <a:cubicBezTo>
                      <a:pt x="9670" y="28005"/>
                      <a:pt x="0" y="18334"/>
                      <a:pt x="0" y="6405"/>
                    </a:cubicBezTo>
                    <a:cubicBezTo>
                      <a:pt x="-1" y="4481"/>
                      <a:pt x="257" y="2565"/>
                      <a:pt x="764" y="710"/>
                    </a:cubicBezTo>
                  </a:path>
                  <a:path w="43200" h="28005" stroke="0" extrusionOk="0">
                    <a:moveTo>
                      <a:pt x="42228" y="0"/>
                    </a:moveTo>
                    <a:cubicBezTo>
                      <a:pt x="42872" y="2074"/>
                      <a:pt x="43200" y="4233"/>
                      <a:pt x="43200" y="6405"/>
                    </a:cubicBezTo>
                    <a:cubicBezTo>
                      <a:pt x="43200" y="18334"/>
                      <a:pt x="33529" y="28005"/>
                      <a:pt x="21600" y="28005"/>
                    </a:cubicBezTo>
                    <a:cubicBezTo>
                      <a:pt x="9670" y="28005"/>
                      <a:pt x="0" y="18334"/>
                      <a:pt x="0" y="6405"/>
                    </a:cubicBezTo>
                    <a:cubicBezTo>
                      <a:pt x="-1" y="4481"/>
                      <a:pt x="257" y="2565"/>
                      <a:pt x="764" y="710"/>
                    </a:cubicBezTo>
                    <a:lnTo>
                      <a:pt x="21600" y="6405"/>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92" name="Line 100"/>
              <p:cNvSpPr>
                <a:spLocks noChangeShapeType="1"/>
              </p:cNvSpPr>
              <p:nvPr userDrawn="1"/>
            </p:nvSpPr>
            <p:spPr bwMode="ltGray">
              <a:xfrm>
                <a:off x="2784" y="960"/>
                <a:ext cx="219" cy="21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93" name="Line 101"/>
              <p:cNvSpPr>
                <a:spLocks noChangeShapeType="1"/>
              </p:cNvSpPr>
              <p:nvPr userDrawn="1"/>
            </p:nvSpPr>
            <p:spPr bwMode="ltGray">
              <a:xfrm>
                <a:off x="3282" y="951"/>
                <a:ext cx="300" cy="2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94" name="Line 102"/>
              <p:cNvSpPr>
                <a:spLocks noChangeShapeType="1"/>
              </p:cNvSpPr>
              <p:nvPr userDrawn="1"/>
            </p:nvSpPr>
            <p:spPr bwMode="ltGray">
              <a:xfrm flipH="1">
                <a:off x="2976" y="951"/>
                <a:ext cx="300" cy="2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95" name="Line 103"/>
              <p:cNvSpPr>
                <a:spLocks noChangeShapeType="1"/>
              </p:cNvSpPr>
              <p:nvPr userDrawn="1"/>
            </p:nvSpPr>
            <p:spPr bwMode="ltGray">
              <a:xfrm>
                <a:off x="3279" y="951"/>
                <a:ext cx="0" cy="225"/>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96" name="Line 104"/>
              <p:cNvSpPr>
                <a:spLocks noChangeShapeType="1"/>
              </p:cNvSpPr>
              <p:nvPr userDrawn="1"/>
            </p:nvSpPr>
            <p:spPr bwMode="ltGray">
              <a:xfrm>
                <a:off x="3579" y="951"/>
                <a:ext cx="0" cy="29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97" name="Line 105"/>
              <p:cNvSpPr>
                <a:spLocks noChangeShapeType="1"/>
              </p:cNvSpPr>
              <p:nvPr userDrawn="1"/>
            </p:nvSpPr>
            <p:spPr bwMode="ltGray">
              <a:xfrm>
                <a:off x="288" y="1176"/>
                <a:ext cx="354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sp>
        <p:nvSpPr>
          <p:cNvPr id="33867" name="Rectangle 75"/>
          <p:cNvSpPr>
            <a:spLocks noGrp="1" noChangeArrowheads="1"/>
          </p:cNvSpPr>
          <p:nvPr>
            <p:ph type="ctrTitle"/>
          </p:nvPr>
        </p:nvSpPr>
        <p:spPr>
          <a:xfrm>
            <a:off x="990600" y="1752600"/>
            <a:ext cx="7772400" cy="1143000"/>
          </a:xfrm>
        </p:spPr>
        <p:txBody>
          <a:bodyPr/>
          <a:lstStyle>
            <a:lvl1pPr>
              <a:defRPr>
                <a:solidFill>
                  <a:schemeClr val="tx2">
                    <a:lumMod val="75000"/>
                  </a:schemeClr>
                </a:solidFill>
              </a:defRPr>
            </a:lvl1pPr>
          </a:lstStyle>
          <a:p>
            <a:pPr lvl="0"/>
            <a:r>
              <a:rPr lang="en-US" noProof="0" dirty="0" smtClean="0"/>
              <a:t>Click to edit Master title style</a:t>
            </a:r>
          </a:p>
        </p:txBody>
      </p:sp>
      <p:sp>
        <p:nvSpPr>
          <p:cNvPr id="33868" name="Rectangle 76" descr="Rectangle: Click to edit Master text styles&#10;Second level&#10;Third level&#10;Fourth level&#10;Fifth level"/>
          <p:cNvSpPr>
            <a:spLocks noGrp="1" noChangeArrowheads="1"/>
          </p:cNvSpPr>
          <p:nvPr>
            <p:ph type="subTitle" idx="1"/>
          </p:nvPr>
        </p:nvSpPr>
        <p:spPr>
          <a:xfrm>
            <a:off x="990600" y="3886200"/>
            <a:ext cx="6400800" cy="1752600"/>
          </a:xfrm>
        </p:spPr>
        <p:txBody>
          <a:bodyPr anchor="ctr"/>
          <a:lstStyle>
            <a:lvl1pPr marL="0" indent="0">
              <a:buFontTx/>
              <a:buNone/>
              <a:defRPr/>
            </a:lvl1pPr>
          </a:lstStyle>
          <a:p>
            <a:pPr lvl="0"/>
            <a:r>
              <a:rPr lang="en-US" noProof="0" smtClean="0"/>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629400" y="6248400"/>
            <a:ext cx="1905000" cy="457200"/>
          </a:xfrm>
          <a:prstGeom prst="rect">
            <a:avLst/>
          </a:prstGeom>
        </p:spPr>
        <p:txBody>
          <a:bodyPr/>
          <a:lstStyle>
            <a:lvl1pPr>
              <a:defRPr/>
            </a:lvl1pPr>
          </a:lstStyle>
          <a:p>
            <a:fld id="{23CA2E94-C127-48EB-BF0F-3BE4C2DFE28A}" type="datetime1">
              <a:rPr lang="en-US"/>
              <a:pPr/>
              <a:t>8/31/2014</a:t>
            </a:fld>
            <a:endParaRPr lang="en-US" dirty="0"/>
          </a:p>
        </p:txBody>
      </p:sp>
      <p:sp>
        <p:nvSpPr>
          <p:cNvPr id="5" name="Footer Placeholder 4"/>
          <p:cNvSpPr>
            <a:spLocks noGrp="1"/>
          </p:cNvSpPr>
          <p:nvPr>
            <p:ph type="ftr" sz="quarter" idx="11"/>
          </p:nvPr>
        </p:nvSpPr>
        <p:spPr>
          <a:xfrm>
            <a:off x="3352800" y="6248400"/>
            <a:ext cx="2895600" cy="45720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1066800" y="6248400"/>
            <a:ext cx="1905000" cy="457200"/>
          </a:xfrm>
          <a:prstGeom prst="rect">
            <a:avLst/>
          </a:prstGeom>
        </p:spPr>
        <p:txBody>
          <a:bodyPr/>
          <a:lstStyle>
            <a:lvl1pPr>
              <a:defRPr/>
            </a:lvl1pPr>
          </a:lstStyle>
          <a:p>
            <a:r>
              <a:rPr lang="en-US" dirty="0"/>
              <a:t>Page </a:t>
            </a:r>
            <a:fld id="{24B06071-0726-49A0-B99A-6171DB8BE434}" type="slidenum">
              <a:rPr lang="en-US"/>
              <a:pPr/>
              <a:t>‹#›</a:t>
            </a:fld>
            <a:endParaRPr lang="en-US" dirty="0"/>
          </a:p>
        </p:txBody>
      </p:sp>
    </p:spTree>
    <p:extLst>
      <p:ext uri="{BB962C8B-B14F-4D97-AF65-F5344CB8AC3E}">
        <p14:creationId xmlns:p14="http://schemas.microsoft.com/office/powerpoint/2010/main" val="2352279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629400" y="6248400"/>
            <a:ext cx="1905000" cy="457200"/>
          </a:xfrm>
          <a:prstGeom prst="rect">
            <a:avLst/>
          </a:prstGeom>
        </p:spPr>
        <p:txBody>
          <a:bodyPr/>
          <a:lstStyle>
            <a:lvl1pPr>
              <a:defRPr/>
            </a:lvl1pPr>
          </a:lstStyle>
          <a:p>
            <a:fld id="{001EA3E7-A9B7-42F1-85A1-2C9B6E593C98}" type="datetime1">
              <a:rPr lang="en-US"/>
              <a:pPr/>
              <a:t>8/31/2014</a:t>
            </a:fld>
            <a:endParaRPr lang="en-US" dirty="0"/>
          </a:p>
        </p:txBody>
      </p:sp>
      <p:sp>
        <p:nvSpPr>
          <p:cNvPr id="5" name="Footer Placeholder 4"/>
          <p:cNvSpPr>
            <a:spLocks noGrp="1"/>
          </p:cNvSpPr>
          <p:nvPr>
            <p:ph type="ftr" sz="quarter" idx="11"/>
          </p:nvPr>
        </p:nvSpPr>
        <p:spPr>
          <a:xfrm>
            <a:off x="3352800" y="6248400"/>
            <a:ext cx="2895600" cy="45720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1066800" y="6248400"/>
            <a:ext cx="1905000" cy="457200"/>
          </a:xfrm>
          <a:prstGeom prst="rect">
            <a:avLst/>
          </a:prstGeom>
        </p:spPr>
        <p:txBody>
          <a:bodyPr/>
          <a:lstStyle>
            <a:lvl1pPr>
              <a:defRPr/>
            </a:lvl1pPr>
          </a:lstStyle>
          <a:p>
            <a:r>
              <a:rPr lang="en-US" dirty="0"/>
              <a:t>Page </a:t>
            </a:r>
            <a:fld id="{B982AA9C-738A-4DE3-97AA-5E12F3637FA4}" type="slidenum">
              <a:rPr lang="en-US"/>
              <a:pPr/>
              <a:t>‹#›</a:t>
            </a:fld>
            <a:endParaRPr lang="en-US" dirty="0"/>
          </a:p>
        </p:txBody>
      </p:sp>
    </p:spTree>
    <p:extLst>
      <p:ext uri="{BB962C8B-B14F-4D97-AF65-F5344CB8AC3E}">
        <p14:creationId xmlns:p14="http://schemas.microsoft.com/office/powerpoint/2010/main" val="29597997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629400" y="6248400"/>
            <a:ext cx="1905000" cy="457200"/>
          </a:xfrm>
          <a:prstGeom prst="rect">
            <a:avLst/>
          </a:prstGeom>
        </p:spPr>
        <p:txBody>
          <a:bodyPr/>
          <a:lstStyle>
            <a:lvl1pPr>
              <a:defRPr/>
            </a:lvl1pPr>
          </a:lstStyle>
          <a:p>
            <a:fld id="{894BC71A-B580-449F-888B-3916EAE5743A}" type="datetime1">
              <a:rPr lang="en-US"/>
              <a:pPr/>
              <a:t>8/31/2014</a:t>
            </a:fld>
            <a:endParaRPr lang="en-US" dirty="0"/>
          </a:p>
        </p:txBody>
      </p:sp>
      <p:sp>
        <p:nvSpPr>
          <p:cNvPr id="5" name="Footer Placeholder 4"/>
          <p:cNvSpPr>
            <a:spLocks noGrp="1"/>
          </p:cNvSpPr>
          <p:nvPr>
            <p:ph type="ftr" sz="quarter" idx="11"/>
          </p:nvPr>
        </p:nvSpPr>
        <p:spPr>
          <a:xfrm>
            <a:off x="3352800" y="6248400"/>
            <a:ext cx="2895600" cy="45720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1066800" y="6248400"/>
            <a:ext cx="1905000" cy="457200"/>
          </a:xfrm>
          <a:prstGeom prst="rect">
            <a:avLst/>
          </a:prstGeom>
        </p:spPr>
        <p:txBody>
          <a:bodyPr/>
          <a:lstStyle>
            <a:lvl1pPr>
              <a:defRPr/>
            </a:lvl1pPr>
          </a:lstStyle>
          <a:p>
            <a:r>
              <a:rPr lang="en-US" dirty="0"/>
              <a:t>Page </a:t>
            </a:r>
            <a:fld id="{78933F66-39A4-4201-B4CD-5DC3A83077BA}" type="slidenum">
              <a:rPr lang="en-US"/>
              <a:pPr/>
              <a:t>‹#›</a:t>
            </a:fld>
            <a:endParaRPr lang="en-US" dirty="0"/>
          </a:p>
        </p:txBody>
      </p:sp>
    </p:spTree>
    <p:extLst>
      <p:ext uri="{BB962C8B-B14F-4D97-AF65-F5344CB8AC3E}">
        <p14:creationId xmlns:p14="http://schemas.microsoft.com/office/powerpoint/2010/main" val="10142260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6629400" y="6248400"/>
            <a:ext cx="1905000" cy="457200"/>
          </a:xfrm>
          <a:prstGeom prst="rect">
            <a:avLst/>
          </a:prstGeom>
        </p:spPr>
        <p:txBody>
          <a:bodyPr/>
          <a:lstStyle>
            <a:lvl1pPr>
              <a:defRPr/>
            </a:lvl1pPr>
          </a:lstStyle>
          <a:p>
            <a:fld id="{1331EAE2-6DCC-498D-814D-37F73F616893}" type="datetime1">
              <a:rPr lang="en-US"/>
              <a:pPr/>
              <a:t>8/31/2014</a:t>
            </a:fld>
            <a:endParaRPr lang="en-US" dirty="0"/>
          </a:p>
        </p:txBody>
      </p:sp>
      <p:sp>
        <p:nvSpPr>
          <p:cNvPr id="5" name="Footer Placeholder 4"/>
          <p:cNvSpPr>
            <a:spLocks noGrp="1"/>
          </p:cNvSpPr>
          <p:nvPr>
            <p:ph type="ftr" sz="quarter" idx="11"/>
          </p:nvPr>
        </p:nvSpPr>
        <p:spPr>
          <a:xfrm>
            <a:off x="3352800" y="6248400"/>
            <a:ext cx="2895600" cy="45720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1066800" y="6248400"/>
            <a:ext cx="1905000" cy="457200"/>
          </a:xfrm>
          <a:prstGeom prst="rect">
            <a:avLst/>
          </a:prstGeom>
        </p:spPr>
        <p:txBody>
          <a:bodyPr/>
          <a:lstStyle>
            <a:lvl1pPr>
              <a:defRPr/>
            </a:lvl1pPr>
          </a:lstStyle>
          <a:p>
            <a:r>
              <a:rPr lang="en-US" dirty="0"/>
              <a:t>Page </a:t>
            </a:r>
            <a:fld id="{E8B6D285-6D20-49BF-8FA2-A41E75A93343}" type="slidenum">
              <a:rPr lang="en-US"/>
              <a:pPr/>
              <a:t>‹#›</a:t>
            </a:fld>
            <a:endParaRPr lang="en-US" dirty="0"/>
          </a:p>
        </p:txBody>
      </p:sp>
    </p:spTree>
    <p:extLst>
      <p:ext uri="{BB962C8B-B14F-4D97-AF65-F5344CB8AC3E}">
        <p14:creationId xmlns:p14="http://schemas.microsoft.com/office/powerpoint/2010/main" val="385117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629400" y="6248400"/>
            <a:ext cx="1905000" cy="457200"/>
          </a:xfrm>
          <a:prstGeom prst="rect">
            <a:avLst/>
          </a:prstGeom>
        </p:spPr>
        <p:txBody>
          <a:bodyPr/>
          <a:lstStyle>
            <a:lvl1pPr>
              <a:defRPr/>
            </a:lvl1pPr>
          </a:lstStyle>
          <a:p>
            <a:fld id="{22B3DB96-F87B-43FD-9792-FA4FFDFBED38}" type="datetime1">
              <a:rPr lang="en-US"/>
              <a:pPr/>
              <a:t>8/31/2014</a:t>
            </a:fld>
            <a:endParaRPr lang="en-US" dirty="0"/>
          </a:p>
        </p:txBody>
      </p:sp>
      <p:sp>
        <p:nvSpPr>
          <p:cNvPr id="6" name="Footer Placeholder 5"/>
          <p:cNvSpPr>
            <a:spLocks noGrp="1"/>
          </p:cNvSpPr>
          <p:nvPr>
            <p:ph type="ftr" sz="quarter" idx="11"/>
          </p:nvPr>
        </p:nvSpPr>
        <p:spPr>
          <a:xfrm>
            <a:off x="3352800" y="6248400"/>
            <a:ext cx="28956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1066800" y="6248400"/>
            <a:ext cx="1905000" cy="457200"/>
          </a:xfrm>
          <a:prstGeom prst="rect">
            <a:avLst/>
          </a:prstGeom>
        </p:spPr>
        <p:txBody>
          <a:bodyPr/>
          <a:lstStyle>
            <a:lvl1pPr>
              <a:defRPr/>
            </a:lvl1pPr>
          </a:lstStyle>
          <a:p>
            <a:r>
              <a:rPr lang="en-US" dirty="0"/>
              <a:t>Page </a:t>
            </a:r>
            <a:fld id="{EABFBA3E-07A6-4EFE-A3B1-9F7E3F0D94E2}" type="slidenum">
              <a:rPr lang="en-US"/>
              <a:pPr/>
              <a:t>‹#›</a:t>
            </a:fld>
            <a:endParaRPr lang="en-US" dirty="0"/>
          </a:p>
        </p:txBody>
      </p:sp>
    </p:spTree>
    <p:extLst>
      <p:ext uri="{BB962C8B-B14F-4D97-AF65-F5344CB8AC3E}">
        <p14:creationId xmlns:p14="http://schemas.microsoft.com/office/powerpoint/2010/main" val="137189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629400" y="6248400"/>
            <a:ext cx="1905000" cy="457200"/>
          </a:xfrm>
          <a:prstGeom prst="rect">
            <a:avLst/>
          </a:prstGeom>
        </p:spPr>
        <p:txBody>
          <a:bodyPr/>
          <a:lstStyle>
            <a:lvl1pPr>
              <a:defRPr/>
            </a:lvl1pPr>
          </a:lstStyle>
          <a:p>
            <a:fld id="{E48755F0-3C42-488D-BE83-B8EC48F6C904}" type="datetime1">
              <a:rPr lang="en-US"/>
              <a:pPr/>
              <a:t>8/31/2014</a:t>
            </a:fld>
            <a:endParaRPr lang="en-US" dirty="0"/>
          </a:p>
        </p:txBody>
      </p:sp>
      <p:sp>
        <p:nvSpPr>
          <p:cNvPr id="8" name="Footer Placeholder 7"/>
          <p:cNvSpPr>
            <a:spLocks noGrp="1"/>
          </p:cNvSpPr>
          <p:nvPr>
            <p:ph type="ftr" sz="quarter" idx="11"/>
          </p:nvPr>
        </p:nvSpPr>
        <p:spPr>
          <a:xfrm>
            <a:off x="3352800" y="6248400"/>
            <a:ext cx="2895600" cy="457200"/>
          </a:xfrm>
          <a:prstGeom prst="rect">
            <a:avLst/>
          </a:prstGeom>
        </p:spPr>
        <p:txBody>
          <a:bodyPr/>
          <a:lstStyle>
            <a:lvl1pPr>
              <a:defRPr/>
            </a:lvl1pPr>
          </a:lstStyle>
          <a:p>
            <a:endParaRPr lang="en-US" dirty="0"/>
          </a:p>
        </p:txBody>
      </p:sp>
      <p:sp>
        <p:nvSpPr>
          <p:cNvPr id="9" name="Slide Number Placeholder 8"/>
          <p:cNvSpPr>
            <a:spLocks noGrp="1"/>
          </p:cNvSpPr>
          <p:nvPr>
            <p:ph type="sldNum" sz="quarter" idx="12"/>
          </p:nvPr>
        </p:nvSpPr>
        <p:spPr>
          <a:xfrm>
            <a:off x="1066800" y="6248400"/>
            <a:ext cx="1905000" cy="457200"/>
          </a:xfrm>
          <a:prstGeom prst="rect">
            <a:avLst/>
          </a:prstGeom>
        </p:spPr>
        <p:txBody>
          <a:bodyPr/>
          <a:lstStyle>
            <a:lvl1pPr>
              <a:defRPr/>
            </a:lvl1pPr>
          </a:lstStyle>
          <a:p>
            <a:r>
              <a:rPr lang="en-US" dirty="0"/>
              <a:t>Page </a:t>
            </a:r>
            <a:fld id="{974BA811-36A2-4CAD-B86F-06E71AFF1B75}" type="slidenum">
              <a:rPr lang="en-US"/>
              <a:pPr/>
              <a:t>‹#›</a:t>
            </a:fld>
            <a:endParaRPr lang="en-US" dirty="0"/>
          </a:p>
        </p:txBody>
      </p:sp>
    </p:spTree>
    <p:extLst>
      <p:ext uri="{BB962C8B-B14F-4D97-AF65-F5344CB8AC3E}">
        <p14:creationId xmlns:p14="http://schemas.microsoft.com/office/powerpoint/2010/main" val="6744253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629400" y="6248400"/>
            <a:ext cx="1905000" cy="457200"/>
          </a:xfrm>
          <a:prstGeom prst="rect">
            <a:avLst/>
          </a:prstGeom>
        </p:spPr>
        <p:txBody>
          <a:bodyPr/>
          <a:lstStyle>
            <a:lvl1pPr>
              <a:defRPr/>
            </a:lvl1pPr>
          </a:lstStyle>
          <a:p>
            <a:fld id="{CF395E5A-D12B-4B56-B0F0-B6D378A96A65}" type="datetime1">
              <a:rPr lang="en-US"/>
              <a:pPr/>
              <a:t>8/31/2014</a:t>
            </a:fld>
            <a:endParaRPr lang="en-US" dirty="0"/>
          </a:p>
        </p:txBody>
      </p:sp>
      <p:sp>
        <p:nvSpPr>
          <p:cNvPr id="4" name="Footer Placeholder 3"/>
          <p:cNvSpPr>
            <a:spLocks noGrp="1"/>
          </p:cNvSpPr>
          <p:nvPr>
            <p:ph type="ftr" sz="quarter" idx="11"/>
          </p:nvPr>
        </p:nvSpPr>
        <p:spPr>
          <a:xfrm>
            <a:off x="3352800" y="6248400"/>
            <a:ext cx="2895600" cy="45720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1066800" y="6248400"/>
            <a:ext cx="1905000" cy="457200"/>
          </a:xfrm>
          <a:prstGeom prst="rect">
            <a:avLst/>
          </a:prstGeom>
        </p:spPr>
        <p:txBody>
          <a:bodyPr/>
          <a:lstStyle>
            <a:lvl1pPr>
              <a:defRPr/>
            </a:lvl1pPr>
          </a:lstStyle>
          <a:p>
            <a:r>
              <a:rPr lang="en-US" dirty="0"/>
              <a:t>Page </a:t>
            </a:r>
            <a:fld id="{4FBBB4C4-C509-4FBA-9BA4-496E600B13BF}" type="slidenum">
              <a:rPr lang="en-US"/>
              <a:pPr/>
              <a:t>‹#›</a:t>
            </a:fld>
            <a:endParaRPr lang="en-US" dirty="0"/>
          </a:p>
        </p:txBody>
      </p:sp>
    </p:spTree>
    <p:extLst>
      <p:ext uri="{BB962C8B-B14F-4D97-AF65-F5344CB8AC3E}">
        <p14:creationId xmlns:p14="http://schemas.microsoft.com/office/powerpoint/2010/main" val="42297556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29400" y="6248400"/>
            <a:ext cx="1905000" cy="457200"/>
          </a:xfrm>
          <a:prstGeom prst="rect">
            <a:avLst/>
          </a:prstGeom>
        </p:spPr>
        <p:txBody>
          <a:bodyPr/>
          <a:lstStyle>
            <a:lvl1pPr>
              <a:defRPr/>
            </a:lvl1pPr>
          </a:lstStyle>
          <a:p>
            <a:fld id="{0C7C4682-0B37-41AC-A6C8-CB3A4B879F82}" type="datetime1">
              <a:rPr lang="en-US"/>
              <a:pPr/>
              <a:t>8/31/2014</a:t>
            </a:fld>
            <a:endParaRPr lang="en-US" dirty="0"/>
          </a:p>
        </p:txBody>
      </p:sp>
      <p:sp>
        <p:nvSpPr>
          <p:cNvPr id="3" name="Footer Placeholder 2"/>
          <p:cNvSpPr>
            <a:spLocks noGrp="1"/>
          </p:cNvSpPr>
          <p:nvPr>
            <p:ph type="ftr" sz="quarter" idx="11"/>
          </p:nvPr>
        </p:nvSpPr>
        <p:spPr>
          <a:xfrm>
            <a:off x="3352800" y="6248400"/>
            <a:ext cx="2895600" cy="457200"/>
          </a:xfrm>
          <a:prstGeom prst="rect">
            <a:avLst/>
          </a:prstGeom>
        </p:spPr>
        <p:txBody>
          <a:bodyPr/>
          <a:lstStyle>
            <a:lvl1pPr>
              <a:defRPr/>
            </a:lvl1pPr>
          </a:lstStyle>
          <a:p>
            <a:endParaRPr lang="en-US" dirty="0"/>
          </a:p>
        </p:txBody>
      </p:sp>
      <p:sp>
        <p:nvSpPr>
          <p:cNvPr id="4" name="Slide Number Placeholder 3"/>
          <p:cNvSpPr>
            <a:spLocks noGrp="1"/>
          </p:cNvSpPr>
          <p:nvPr>
            <p:ph type="sldNum" sz="quarter" idx="12"/>
          </p:nvPr>
        </p:nvSpPr>
        <p:spPr>
          <a:xfrm>
            <a:off x="1066800" y="6248400"/>
            <a:ext cx="1905000" cy="457200"/>
          </a:xfrm>
          <a:prstGeom prst="rect">
            <a:avLst/>
          </a:prstGeom>
        </p:spPr>
        <p:txBody>
          <a:bodyPr/>
          <a:lstStyle>
            <a:lvl1pPr>
              <a:defRPr/>
            </a:lvl1pPr>
          </a:lstStyle>
          <a:p>
            <a:r>
              <a:rPr lang="en-US" dirty="0"/>
              <a:t>Page </a:t>
            </a:r>
            <a:fld id="{EEFE6159-A894-40AB-B26B-9960A2088D6E}" type="slidenum">
              <a:rPr lang="en-US"/>
              <a:pPr/>
              <a:t>‹#›</a:t>
            </a:fld>
            <a:endParaRPr lang="en-US" dirty="0"/>
          </a:p>
        </p:txBody>
      </p:sp>
    </p:spTree>
    <p:extLst>
      <p:ext uri="{BB962C8B-B14F-4D97-AF65-F5344CB8AC3E}">
        <p14:creationId xmlns:p14="http://schemas.microsoft.com/office/powerpoint/2010/main" val="30953598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629400" y="6248400"/>
            <a:ext cx="1905000" cy="457200"/>
          </a:xfrm>
          <a:prstGeom prst="rect">
            <a:avLst/>
          </a:prstGeom>
        </p:spPr>
        <p:txBody>
          <a:bodyPr/>
          <a:lstStyle>
            <a:lvl1pPr>
              <a:defRPr/>
            </a:lvl1pPr>
          </a:lstStyle>
          <a:p>
            <a:fld id="{0B245E9C-D4AD-431D-A3D7-51CBD46BF255}" type="datetime1">
              <a:rPr lang="en-US"/>
              <a:pPr/>
              <a:t>8/31/2014</a:t>
            </a:fld>
            <a:endParaRPr lang="en-US" dirty="0"/>
          </a:p>
        </p:txBody>
      </p:sp>
      <p:sp>
        <p:nvSpPr>
          <p:cNvPr id="6" name="Footer Placeholder 5"/>
          <p:cNvSpPr>
            <a:spLocks noGrp="1"/>
          </p:cNvSpPr>
          <p:nvPr>
            <p:ph type="ftr" sz="quarter" idx="11"/>
          </p:nvPr>
        </p:nvSpPr>
        <p:spPr>
          <a:xfrm>
            <a:off x="3352800" y="6248400"/>
            <a:ext cx="28956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1066800" y="6248400"/>
            <a:ext cx="1905000" cy="457200"/>
          </a:xfrm>
          <a:prstGeom prst="rect">
            <a:avLst/>
          </a:prstGeom>
        </p:spPr>
        <p:txBody>
          <a:bodyPr/>
          <a:lstStyle>
            <a:lvl1pPr>
              <a:defRPr/>
            </a:lvl1pPr>
          </a:lstStyle>
          <a:p>
            <a:r>
              <a:rPr lang="en-US" dirty="0"/>
              <a:t>Page </a:t>
            </a:r>
            <a:fld id="{70784037-D257-4457-80C2-D79BDC0D7C7B}" type="slidenum">
              <a:rPr lang="en-US"/>
              <a:pPr/>
              <a:t>‹#›</a:t>
            </a:fld>
            <a:endParaRPr lang="en-US" dirty="0"/>
          </a:p>
        </p:txBody>
      </p:sp>
    </p:spTree>
    <p:extLst>
      <p:ext uri="{BB962C8B-B14F-4D97-AF65-F5344CB8AC3E}">
        <p14:creationId xmlns:p14="http://schemas.microsoft.com/office/powerpoint/2010/main" val="38515613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629400" y="6248400"/>
            <a:ext cx="1905000" cy="457200"/>
          </a:xfrm>
          <a:prstGeom prst="rect">
            <a:avLst/>
          </a:prstGeom>
        </p:spPr>
        <p:txBody>
          <a:bodyPr/>
          <a:lstStyle>
            <a:lvl1pPr>
              <a:defRPr/>
            </a:lvl1pPr>
          </a:lstStyle>
          <a:p>
            <a:fld id="{FFE33576-7506-41CD-9F37-17FEDF6FD3EA}" type="datetime1">
              <a:rPr lang="en-US"/>
              <a:pPr/>
              <a:t>8/31/2014</a:t>
            </a:fld>
            <a:endParaRPr lang="en-US" dirty="0"/>
          </a:p>
        </p:txBody>
      </p:sp>
      <p:sp>
        <p:nvSpPr>
          <p:cNvPr id="6" name="Footer Placeholder 5"/>
          <p:cNvSpPr>
            <a:spLocks noGrp="1"/>
          </p:cNvSpPr>
          <p:nvPr>
            <p:ph type="ftr" sz="quarter" idx="11"/>
          </p:nvPr>
        </p:nvSpPr>
        <p:spPr>
          <a:xfrm>
            <a:off x="3352800" y="6248400"/>
            <a:ext cx="28956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1066800" y="6248400"/>
            <a:ext cx="1905000" cy="457200"/>
          </a:xfrm>
          <a:prstGeom prst="rect">
            <a:avLst/>
          </a:prstGeom>
        </p:spPr>
        <p:txBody>
          <a:bodyPr/>
          <a:lstStyle>
            <a:lvl1pPr>
              <a:defRPr/>
            </a:lvl1pPr>
          </a:lstStyle>
          <a:p>
            <a:r>
              <a:rPr lang="en-US" dirty="0"/>
              <a:t>Page </a:t>
            </a:r>
            <a:fld id="{A89B14CF-CD09-4F2B-ADA2-F3C9FBF3DB1E}" type="slidenum">
              <a:rPr lang="en-US"/>
              <a:pPr/>
              <a:t>‹#›</a:t>
            </a:fld>
            <a:endParaRPr lang="en-US" dirty="0"/>
          </a:p>
        </p:txBody>
      </p:sp>
    </p:spTree>
    <p:extLst>
      <p:ext uri="{BB962C8B-B14F-4D97-AF65-F5344CB8AC3E}">
        <p14:creationId xmlns:p14="http://schemas.microsoft.com/office/powerpoint/2010/main" val="5894795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434" name="Group 2"/>
          <p:cNvGrpSpPr>
            <a:grpSpLocks/>
          </p:cNvGrpSpPr>
          <p:nvPr/>
        </p:nvGrpSpPr>
        <p:grpSpPr bwMode="auto">
          <a:xfrm>
            <a:off x="0" y="0"/>
            <a:ext cx="9144000" cy="6858000"/>
            <a:chOff x="0" y="0"/>
            <a:chExt cx="5760" cy="4320"/>
          </a:xfrm>
        </p:grpSpPr>
        <p:grpSp>
          <p:nvGrpSpPr>
            <p:cNvPr id="18435" name="Group 3"/>
            <p:cNvGrpSpPr>
              <a:grpSpLocks/>
            </p:cNvGrpSpPr>
            <p:nvPr/>
          </p:nvGrpSpPr>
          <p:grpSpPr bwMode="auto">
            <a:xfrm>
              <a:off x="0" y="192"/>
              <a:ext cx="5760" cy="4032"/>
              <a:chOff x="0" y="192"/>
              <a:chExt cx="5760" cy="4032"/>
            </a:xfrm>
          </p:grpSpPr>
          <p:sp>
            <p:nvSpPr>
              <p:cNvPr id="18436" name="Line 4"/>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37" name="Line 5"/>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38" name="Line 6"/>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39" name="Line 7"/>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40" name="Line 8"/>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41" name="Line 9"/>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42" name="Line 10"/>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43" name="Line 11"/>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44" name="Line 12"/>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45" name="Line 13"/>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46" name="Line 14"/>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47" name="Line 15"/>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48" name="Line 16"/>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49" name="Line 17"/>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50" name="Line 18"/>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51" name="Line 19"/>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52" name="Line 20"/>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53" name="Line 21"/>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54" name="Line 22"/>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55" name="Line 23"/>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56" name="Line 24"/>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57" name="Line 25"/>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18458" name="Group 26"/>
            <p:cNvGrpSpPr>
              <a:grpSpLocks/>
            </p:cNvGrpSpPr>
            <p:nvPr/>
          </p:nvGrpSpPr>
          <p:grpSpPr bwMode="auto">
            <a:xfrm>
              <a:off x="192" y="0"/>
              <a:ext cx="5376" cy="4320"/>
              <a:chOff x="192" y="0"/>
              <a:chExt cx="5376" cy="4320"/>
            </a:xfrm>
          </p:grpSpPr>
          <p:sp>
            <p:nvSpPr>
              <p:cNvPr id="18459" name="Line 27"/>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60" name="Line 28"/>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61" name="Line 29"/>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62" name="Line 30"/>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63" name="Line 31"/>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64" name="Line 32"/>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65" name="Line 33"/>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66" name="Line 34"/>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67" name="Line 35"/>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68" name="Line 36"/>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69" name="Line 37"/>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70" name="Line 38"/>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71" name="Line 39"/>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72" name="Line 40"/>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73" name="Line 41"/>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74" name="Line 42"/>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75" name="Line 43"/>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76" name="Line 44"/>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77" name="Line 45"/>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78" name="Line 46"/>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79" name="Line 47"/>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80" name="Line 48"/>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81" name="Line 49"/>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82" name="Line 50"/>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83" name="Line 51"/>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84" name="Line 52"/>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85" name="Line 53"/>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86" name="Line 54"/>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87" name="Line 55"/>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sp>
        <p:nvSpPr>
          <p:cNvPr id="18488" name="Rectangle 56" descr="60%"/>
          <p:cNvSpPr>
            <a:spLocks noChangeArrowheads="1"/>
          </p:cNvSpPr>
          <p:nvPr/>
        </p:nvSpPr>
        <p:spPr bwMode="ltGray">
          <a:xfrm>
            <a:off x="3352800" y="0"/>
            <a:ext cx="5791200" cy="152400"/>
          </a:xfrm>
          <a:prstGeom prst="rect">
            <a:avLst/>
          </a:prstGeom>
          <a:pattFill prst="pct60">
            <a:fgClr>
              <a:schemeClr val="folHlink"/>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512" name="Line 80"/>
          <p:cNvSpPr>
            <a:spLocks noChangeShapeType="1"/>
          </p:cNvSpPr>
          <p:nvPr/>
        </p:nvSpPr>
        <p:spPr bwMode="ltGray">
          <a:xfrm>
            <a:off x="8839200" y="0"/>
            <a:ext cx="0" cy="236220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8513" name="Group 81"/>
          <p:cNvGrpSpPr>
            <a:grpSpLocks/>
          </p:cNvGrpSpPr>
          <p:nvPr/>
        </p:nvGrpSpPr>
        <p:grpSpPr bwMode="auto">
          <a:xfrm>
            <a:off x="414338" y="1416050"/>
            <a:ext cx="1784350" cy="2324100"/>
            <a:chOff x="96" y="916"/>
            <a:chExt cx="2208" cy="2876"/>
          </a:xfrm>
        </p:grpSpPr>
        <p:sp>
          <p:nvSpPr>
            <p:cNvPr id="18514" name="Line 82"/>
            <p:cNvSpPr>
              <a:spLocks noChangeShapeType="1"/>
            </p:cNvSpPr>
            <p:nvPr/>
          </p:nvSpPr>
          <p:spPr bwMode="ltGray">
            <a:xfrm flipH="1">
              <a:off x="96" y="1037"/>
              <a:ext cx="22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515" name="Line 83"/>
            <p:cNvSpPr>
              <a:spLocks noChangeShapeType="1"/>
            </p:cNvSpPr>
            <p:nvPr/>
          </p:nvSpPr>
          <p:spPr bwMode="ltGray">
            <a:xfrm>
              <a:off x="336" y="920"/>
              <a:ext cx="0" cy="287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516" name="Arc 84"/>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8507" name="Rectangle 75"/>
          <p:cNvSpPr>
            <a:spLocks noGrp="1" noChangeArrowheads="1"/>
          </p:cNvSpPr>
          <p:nvPr>
            <p:ph type="title"/>
          </p:nvPr>
        </p:nvSpPr>
        <p:spPr bwMode="auto">
          <a:xfrm>
            <a:off x="6096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8508" name="Rectangle 76"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hf hdr="0" ftr="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cs typeface="Tahoma" pitchFamily="34" charset="0"/>
        </a:defRPr>
      </a:lvl2pPr>
      <a:lvl3pPr algn="l" rtl="0" eaLnBrk="1" fontAlgn="base" hangingPunct="1">
        <a:spcBef>
          <a:spcPct val="0"/>
        </a:spcBef>
        <a:spcAft>
          <a:spcPct val="0"/>
        </a:spcAft>
        <a:defRPr sz="4400">
          <a:solidFill>
            <a:schemeClr val="tx2"/>
          </a:solidFill>
          <a:latin typeface="Tahoma" pitchFamily="34" charset="0"/>
          <a:cs typeface="Tahoma" pitchFamily="34" charset="0"/>
        </a:defRPr>
      </a:lvl3pPr>
      <a:lvl4pPr algn="l" rtl="0" eaLnBrk="1" fontAlgn="base" hangingPunct="1">
        <a:spcBef>
          <a:spcPct val="0"/>
        </a:spcBef>
        <a:spcAft>
          <a:spcPct val="0"/>
        </a:spcAft>
        <a:defRPr sz="4400">
          <a:solidFill>
            <a:schemeClr val="tx2"/>
          </a:solidFill>
          <a:latin typeface="Tahoma" pitchFamily="34" charset="0"/>
          <a:cs typeface="Tahoma" pitchFamily="34" charset="0"/>
        </a:defRPr>
      </a:lvl4pPr>
      <a:lvl5pPr algn="l" rtl="0" eaLnBrk="1" fontAlgn="base" hangingPunct="1">
        <a:spcBef>
          <a:spcPct val="0"/>
        </a:spcBef>
        <a:spcAft>
          <a:spcPct val="0"/>
        </a:spcAft>
        <a:defRPr sz="4400">
          <a:solidFill>
            <a:schemeClr val="tx2"/>
          </a:solidFill>
          <a:latin typeface="Tahoma" pitchFamily="34" charset="0"/>
          <a:cs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cs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cs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cs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cs typeface="Tahoma" pitchFamily="34" charset="0"/>
        </a:defRPr>
      </a:lvl9pPr>
    </p:titleStyle>
    <p:bodyStyle>
      <a:lvl1pPr marL="342900" indent="-342900" algn="l" rtl="0" eaLnBrk="1" fontAlgn="base" hangingPunct="1">
        <a:spcBef>
          <a:spcPct val="20000"/>
        </a:spcBef>
        <a:spcAft>
          <a:spcPct val="0"/>
        </a:spcAft>
        <a:buClr>
          <a:schemeClr val="hlink"/>
        </a:buClr>
        <a:buSzPct val="9000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a:solidFill>
            <a:schemeClr val="tx1"/>
          </a:solidFill>
          <a:latin typeface="+mn-lt"/>
          <a:cs typeface="+mn-cs"/>
        </a:defRPr>
      </a:lvl2pPr>
      <a:lvl3pPr marL="1143000" indent="-228600" algn="l" rtl="0" eaLnBrk="1" fontAlgn="base" hangingPunct="1">
        <a:spcBef>
          <a:spcPct val="20000"/>
        </a:spcBef>
        <a:spcAft>
          <a:spcPct val="0"/>
        </a:spcAft>
        <a:buClr>
          <a:schemeClr val="accent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hlink"/>
        </a:buClr>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jpg"/><Relationship Id="rId1" Type="http://schemas.openxmlformats.org/officeDocument/2006/relationships/slideLayout" Target="../slideLayouts/slideLayout5.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5.xml"/><Relationship Id="rId5" Type="http://schemas.openxmlformats.org/officeDocument/2006/relationships/image" Target="../media/image43.jpg"/><Relationship Id="rId4" Type="http://schemas.openxmlformats.org/officeDocument/2006/relationships/image" Target="../media/image42.jpg"/></Relationships>
</file>

<file path=ppt/slides/_rels/slide2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5.xml"/><Relationship Id="rId4" Type="http://schemas.openxmlformats.org/officeDocument/2006/relationships/image" Target="../media/image46.jpg"/></Relationships>
</file>

<file path=ppt/slides/_rels/slide2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Architectural CAD </a:t>
            </a:r>
            <a:r>
              <a:rPr lang="en-US" dirty="0" smtClean="0"/>
              <a:t>I – IM230</a:t>
            </a:r>
            <a:endParaRPr lang="en-US" dirty="0"/>
          </a:p>
        </p:txBody>
      </p:sp>
      <p:sp>
        <p:nvSpPr>
          <p:cNvPr id="3" name="Subtitle 2"/>
          <p:cNvSpPr>
            <a:spLocks noGrp="1"/>
          </p:cNvSpPr>
          <p:nvPr>
            <p:ph type="subTitle" idx="1"/>
          </p:nvPr>
        </p:nvSpPr>
        <p:spPr/>
        <p:txBody>
          <a:bodyPr/>
          <a:lstStyle/>
          <a:p>
            <a:r>
              <a:rPr lang="en-US" dirty="0" smtClean="0"/>
              <a:t>Vocabulary</a:t>
            </a:r>
            <a:endParaRPr lang="en-US" dirty="0"/>
          </a:p>
        </p:txBody>
      </p:sp>
    </p:spTree>
    <p:extLst>
      <p:ext uri="{BB962C8B-B14F-4D97-AF65-F5344CB8AC3E}">
        <p14:creationId xmlns:p14="http://schemas.microsoft.com/office/powerpoint/2010/main" val="1452250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3582988" cy="914400"/>
          </a:xfrm>
        </p:spPr>
        <p:txBody>
          <a:bodyPr/>
          <a:lstStyle/>
          <a:p>
            <a:r>
              <a:rPr lang="en-US" sz="4200" b="0" dirty="0">
                <a:solidFill>
                  <a:schemeClr val="tx2"/>
                </a:solidFill>
                <a:latin typeface="+mj-lt"/>
                <a:ea typeface="+mj-ea"/>
                <a:cs typeface="+mj-cs"/>
              </a:rPr>
              <a:t>CONCRETE</a:t>
            </a:r>
          </a:p>
        </p:txBody>
      </p:sp>
      <p:sp>
        <p:nvSpPr>
          <p:cNvPr id="8" name="Content Placeholder 7"/>
          <p:cNvSpPr>
            <a:spLocks noGrp="1"/>
          </p:cNvSpPr>
          <p:nvPr>
            <p:ph sz="half" idx="2"/>
          </p:nvPr>
        </p:nvSpPr>
        <p:spPr>
          <a:xfrm>
            <a:off x="914400" y="1600200"/>
            <a:ext cx="3582988" cy="1828800"/>
          </a:xfrm>
        </p:spPr>
        <p:txBody>
          <a:bodyPr/>
          <a:lstStyle/>
          <a:p>
            <a:pPr marL="0" indent="0">
              <a:buNone/>
            </a:pPr>
            <a:r>
              <a:rPr lang="en-US" dirty="0"/>
              <a:t>A composite material which consists essentially of a binding medium within which are embedded particles or fragments of aggregate</a:t>
            </a:r>
            <a:endParaRPr lang="en-US" dirty="0"/>
          </a:p>
        </p:txBody>
      </p:sp>
      <p:sp>
        <p:nvSpPr>
          <p:cNvPr id="3" name="Text Placeholder 2"/>
          <p:cNvSpPr>
            <a:spLocks noGrp="1"/>
          </p:cNvSpPr>
          <p:nvPr>
            <p:ph type="body" sz="quarter" idx="3"/>
          </p:nvPr>
        </p:nvSpPr>
        <p:spPr>
          <a:xfrm>
            <a:off x="914400" y="3733800"/>
            <a:ext cx="4114800" cy="1554162"/>
          </a:xfrm>
        </p:spPr>
        <p:txBody>
          <a:bodyPr/>
          <a:lstStyle/>
          <a:p>
            <a:r>
              <a:rPr lang="en-US" sz="4200" b="0" dirty="0">
                <a:solidFill>
                  <a:schemeClr val="tx2"/>
                </a:solidFill>
                <a:latin typeface="+mj-lt"/>
                <a:ea typeface="+mj-ea"/>
                <a:cs typeface="+mj-cs"/>
              </a:rPr>
              <a:t>PRECAST</a:t>
            </a:r>
            <a:r>
              <a:rPr lang="en-US" sz="4400" dirty="0"/>
              <a:t> </a:t>
            </a:r>
            <a:r>
              <a:rPr lang="en-US" sz="4200" b="0" dirty="0">
                <a:solidFill>
                  <a:schemeClr val="tx2"/>
                </a:solidFill>
                <a:latin typeface="+mj-lt"/>
                <a:ea typeface="+mj-ea"/>
                <a:cs typeface="+mj-cs"/>
              </a:rPr>
              <a:t>CONCRETE</a:t>
            </a:r>
          </a:p>
        </p:txBody>
      </p:sp>
      <p:sp>
        <p:nvSpPr>
          <p:cNvPr id="4" name="Content Placeholder 3"/>
          <p:cNvSpPr>
            <a:spLocks noGrp="1"/>
          </p:cNvSpPr>
          <p:nvPr>
            <p:ph sz="quarter" idx="4"/>
          </p:nvPr>
        </p:nvSpPr>
        <p:spPr>
          <a:xfrm>
            <a:off x="922020" y="5334001"/>
            <a:ext cx="3657600" cy="1295400"/>
          </a:xfrm>
        </p:spPr>
        <p:txBody>
          <a:bodyPr/>
          <a:lstStyle/>
          <a:p>
            <a:pPr marL="0" indent="0">
              <a:buNone/>
            </a:pPr>
            <a:r>
              <a:rPr lang="en-US" dirty="0"/>
              <a:t>A concrete member that is cast and cured in other than its final position</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53000" y="304800"/>
            <a:ext cx="3543060" cy="30417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3000" y="5460345"/>
            <a:ext cx="3543060" cy="12510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53000" y="3733800"/>
            <a:ext cx="3543060" cy="15558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08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3582988" cy="914400"/>
          </a:xfrm>
        </p:spPr>
        <p:txBody>
          <a:bodyPr/>
          <a:lstStyle/>
          <a:p>
            <a:r>
              <a:rPr lang="en-US" sz="4200" b="0" dirty="0">
                <a:solidFill>
                  <a:schemeClr val="tx2"/>
                </a:solidFill>
                <a:latin typeface="+mj-lt"/>
                <a:ea typeface="+mj-ea"/>
                <a:cs typeface="+mj-cs"/>
              </a:rPr>
              <a:t>CORRIDOR</a:t>
            </a:r>
          </a:p>
        </p:txBody>
      </p:sp>
      <p:sp>
        <p:nvSpPr>
          <p:cNvPr id="8" name="Content Placeholder 7"/>
          <p:cNvSpPr>
            <a:spLocks noGrp="1"/>
          </p:cNvSpPr>
          <p:nvPr>
            <p:ph sz="half" idx="2"/>
          </p:nvPr>
        </p:nvSpPr>
        <p:spPr>
          <a:xfrm>
            <a:off x="914400" y="1524000"/>
            <a:ext cx="3582988" cy="1219200"/>
          </a:xfrm>
        </p:spPr>
        <p:txBody>
          <a:bodyPr/>
          <a:lstStyle/>
          <a:p>
            <a:pPr marL="0" indent="0">
              <a:buNone/>
            </a:pPr>
            <a:r>
              <a:rPr lang="en-US" dirty="0"/>
              <a:t>A long interior passageway providing access to several rooms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05400" y="533400"/>
            <a:ext cx="3581400"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 Placeholder 1"/>
          <p:cNvSpPr>
            <a:spLocks noGrp="1"/>
          </p:cNvSpPr>
          <p:nvPr>
            <p:ph type="body" idx="1"/>
          </p:nvPr>
        </p:nvSpPr>
        <p:spPr>
          <a:xfrm>
            <a:off x="941070" y="2743200"/>
            <a:ext cx="2971800" cy="1219200"/>
          </a:xfrm>
        </p:spPr>
        <p:txBody>
          <a:bodyPr/>
          <a:lstStyle/>
          <a:p>
            <a:r>
              <a:rPr lang="en-US" sz="4200" b="0" dirty="0">
                <a:solidFill>
                  <a:schemeClr val="tx2"/>
                </a:solidFill>
                <a:latin typeface="+mj-lt"/>
                <a:ea typeface="+mj-ea"/>
                <a:cs typeface="+mj-cs"/>
              </a:rPr>
              <a:t>HABITABLE ROOM</a:t>
            </a:r>
          </a:p>
        </p:txBody>
      </p:sp>
      <p:sp>
        <p:nvSpPr>
          <p:cNvPr id="12" name="Content Placeholder 7"/>
          <p:cNvSpPr>
            <a:spLocks noGrp="1"/>
          </p:cNvSpPr>
          <p:nvPr>
            <p:ph sz="half" idx="2"/>
          </p:nvPr>
        </p:nvSpPr>
        <p:spPr>
          <a:xfrm>
            <a:off x="914400" y="3810000"/>
            <a:ext cx="4038600" cy="3048000"/>
          </a:xfrm>
        </p:spPr>
        <p:txBody>
          <a:bodyPr/>
          <a:lstStyle/>
          <a:p>
            <a:pPr marL="0" indent="0">
              <a:buNone/>
            </a:pPr>
            <a:r>
              <a:rPr lang="en-US" dirty="0"/>
              <a:t>A space used for living, sleeping, eating, or cooking, or combinations thereof, but not including bathrooms, closets, halls, storage rooms, utility and similar spaces</a:t>
            </a:r>
            <a:endParaRPr lang="en-US" dirty="0"/>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05400" y="3276600"/>
            <a:ext cx="3581400" cy="3352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93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3582988" cy="914400"/>
          </a:xfrm>
        </p:spPr>
        <p:txBody>
          <a:bodyPr/>
          <a:lstStyle/>
          <a:p>
            <a:r>
              <a:rPr lang="en-US" sz="4200" b="0" dirty="0">
                <a:solidFill>
                  <a:schemeClr val="tx2"/>
                </a:solidFill>
                <a:latin typeface="+mj-lt"/>
                <a:ea typeface="+mj-ea"/>
                <a:cs typeface="+mj-cs"/>
              </a:rPr>
              <a:t>COURSE</a:t>
            </a:r>
          </a:p>
        </p:txBody>
      </p:sp>
      <p:sp>
        <p:nvSpPr>
          <p:cNvPr id="8" name="Content Placeholder 7"/>
          <p:cNvSpPr>
            <a:spLocks noGrp="1"/>
          </p:cNvSpPr>
          <p:nvPr>
            <p:ph sz="half" idx="2"/>
          </p:nvPr>
        </p:nvSpPr>
        <p:spPr>
          <a:xfrm>
            <a:off x="914400" y="1600200"/>
            <a:ext cx="3582988" cy="1828800"/>
          </a:xfrm>
        </p:spPr>
        <p:txBody>
          <a:bodyPr/>
          <a:lstStyle/>
          <a:p>
            <a:pPr marL="0" indent="0">
              <a:buNone/>
            </a:pPr>
            <a:r>
              <a:rPr lang="en-US" dirty="0"/>
              <a:t>A layer of masonry units running horizontally in a wall</a:t>
            </a:r>
            <a:endParaRPr lang="en-US" dirty="0"/>
          </a:p>
        </p:txBody>
      </p:sp>
      <p:sp>
        <p:nvSpPr>
          <p:cNvPr id="3" name="Text Placeholder 2"/>
          <p:cNvSpPr>
            <a:spLocks noGrp="1"/>
          </p:cNvSpPr>
          <p:nvPr>
            <p:ph type="body" sz="quarter" idx="3"/>
          </p:nvPr>
        </p:nvSpPr>
        <p:spPr>
          <a:xfrm>
            <a:off x="852714" y="3688056"/>
            <a:ext cx="3414486" cy="868362"/>
          </a:xfrm>
        </p:spPr>
        <p:txBody>
          <a:bodyPr/>
          <a:lstStyle/>
          <a:p>
            <a:r>
              <a:rPr lang="en-US" sz="4200" b="0" dirty="0">
                <a:solidFill>
                  <a:schemeClr val="tx2"/>
                </a:solidFill>
                <a:latin typeface="+mj-lt"/>
                <a:ea typeface="+mj-ea"/>
                <a:cs typeface="+mj-cs"/>
              </a:rPr>
              <a:t>MASONRY UNIT</a:t>
            </a:r>
          </a:p>
        </p:txBody>
      </p:sp>
      <p:sp>
        <p:nvSpPr>
          <p:cNvPr id="4" name="Content Placeholder 3"/>
          <p:cNvSpPr>
            <a:spLocks noGrp="1"/>
          </p:cNvSpPr>
          <p:nvPr>
            <p:ph sz="quarter" idx="4"/>
          </p:nvPr>
        </p:nvSpPr>
        <p:spPr>
          <a:xfrm>
            <a:off x="860334" y="4602457"/>
            <a:ext cx="3657600" cy="1295400"/>
          </a:xfrm>
        </p:spPr>
        <p:txBody>
          <a:bodyPr/>
          <a:lstStyle/>
          <a:p>
            <a:pPr marL="0" indent="0">
              <a:buNone/>
            </a:pPr>
            <a:r>
              <a:rPr lang="en-US" dirty="0"/>
              <a:t>A natural or manufactured building unit of stone, clay, glass, </a:t>
            </a:r>
            <a:r>
              <a:rPr lang="en-US" dirty="0" err="1"/>
              <a:t>etc</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40300" y="304800"/>
            <a:ext cx="3454400"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99559" y="3200401"/>
            <a:ext cx="1754682" cy="17546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54371" y="3200401"/>
            <a:ext cx="1754682" cy="17546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799559" y="5229384"/>
            <a:ext cx="1754682" cy="13160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854371" y="5229384"/>
            <a:ext cx="1754682" cy="13160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014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3582988" cy="914400"/>
          </a:xfrm>
        </p:spPr>
        <p:txBody>
          <a:bodyPr/>
          <a:lstStyle/>
          <a:p>
            <a:r>
              <a:rPr lang="en-US" sz="4200" b="0" dirty="0">
                <a:solidFill>
                  <a:schemeClr val="tx2"/>
                </a:solidFill>
                <a:latin typeface="+mj-lt"/>
                <a:ea typeface="+mj-ea"/>
                <a:cs typeface="+mj-cs"/>
              </a:rPr>
              <a:t>EXIT</a:t>
            </a:r>
          </a:p>
        </p:txBody>
      </p:sp>
      <p:sp>
        <p:nvSpPr>
          <p:cNvPr id="8" name="Content Placeholder 7"/>
          <p:cNvSpPr>
            <a:spLocks noGrp="1"/>
          </p:cNvSpPr>
          <p:nvPr>
            <p:ph sz="half" idx="2"/>
          </p:nvPr>
        </p:nvSpPr>
        <p:spPr>
          <a:xfrm>
            <a:off x="914400" y="1600200"/>
            <a:ext cx="7772400" cy="1905000"/>
          </a:xfrm>
        </p:spPr>
        <p:txBody>
          <a:bodyPr/>
          <a:lstStyle/>
          <a:p>
            <a:pPr marL="0" indent="0">
              <a:buNone/>
            </a:pPr>
            <a:r>
              <a:rPr lang="en-US" dirty="0"/>
              <a:t>The portion of a means of egress which is separated from the rest of a building by walls, floors, doors, or other means and which provides a reasonably protected path of escape for the occupants of a building in the event of a fire</a:t>
            </a:r>
            <a:endParaRPr lang="en-US" dirty="0"/>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 y="3581400"/>
            <a:ext cx="8001000" cy="297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4058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3582988" cy="914400"/>
          </a:xfrm>
        </p:spPr>
        <p:txBody>
          <a:bodyPr/>
          <a:lstStyle/>
          <a:p>
            <a:r>
              <a:rPr lang="en-US" sz="4200" b="0" dirty="0">
                <a:solidFill>
                  <a:schemeClr val="tx2"/>
                </a:solidFill>
                <a:latin typeface="+mj-lt"/>
                <a:ea typeface="+mj-ea"/>
                <a:cs typeface="+mj-cs"/>
              </a:rPr>
              <a:t>EXIT ACCESS</a:t>
            </a:r>
          </a:p>
        </p:txBody>
      </p:sp>
      <p:sp>
        <p:nvSpPr>
          <p:cNvPr id="8" name="Content Placeholder 7"/>
          <p:cNvSpPr>
            <a:spLocks noGrp="1"/>
          </p:cNvSpPr>
          <p:nvPr>
            <p:ph sz="half" idx="2"/>
          </p:nvPr>
        </p:nvSpPr>
        <p:spPr>
          <a:xfrm>
            <a:off x="914400" y="1600200"/>
            <a:ext cx="3276600" cy="914400"/>
          </a:xfrm>
        </p:spPr>
        <p:txBody>
          <a:bodyPr/>
          <a:lstStyle/>
          <a:p>
            <a:pPr marL="0" indent="0">
              <a:buNone/>
            </a:pPr>
            <a:r>
              <a:rPr lang="en-US" dirty="0"/>
              <a:t>The portion of the means of egress that leads to an exit</a:t>
            </a:r>
            <a:endParaRPr lang="en-US" dirty="0"/>
          </a:p>
        </p:txBody>
      </p:sp>
      <p:sp>
        <p:nvSpPr>
          <p:cNvPr id="5" name="Text Placeholder 2"/>
          <p:cNvSpPr>
            <a:spLocks noGrp="1"/>
          </p:cNvSpPr>
          <p:nvPr>
            <p:ph type="body" sz="quarter" idx="3"/>
          </p:nvPr>
        </p:nvSpPr>
        <p:spPr>
          <a:xfrm>
            <a:off x="914400" y="2895600"/>
            <a:ext cx="3414486" cy="1385333"/>
          </a:xfrm>
        </p:spPr>
        <p:txBody>
          <a:bodyPr/>
          <a:lstStyle/>
          <a:p>
            <a:r>
              <a:rPr lang="en-US" sz="4200" b="0" dirty="0">
                <a:solidFill>
                  <a:schemeClr val="tx2"/>
                </a:solidFill>
                <a:latin typeface="+mj-lt"/>
                <a:ea typeface="+mj-ea"/>
                <a:cs typeface="+mj-cs"/>
              </a:rPr>
              <a:t>EXIT CORRIDOR</a:t>
            </a:r>
          </a:p>
        </p:txBody>
      </p:sp>
      <p:sp>
        <p:nvSpPr>
          <p:cNvPr id="6" name="Content Placeholder 3"/>
          <p:cNvSpPr>
            <a:spLocks noGrp="1"/>
          </p:cNvSpPr>
          <p:nvPr>
            <p:ph sz="quarter" idx="4"/>
          </p:nvPr>
        </p:nvSpPr>
        <p:spPr>
          <a:xfrm>
            <a:off x="914400" y="4191000"/>
            <a:ext cx="3657600" cy="2066604"/>
          </a:xfrm>
        </p:spPr>
        <p:txBody>
          <a:bodyPr/>
          <a:lstStyle/>
          <a:p>
            <a:pPr marL="0" indent="0">
              <a:buNone/>
            </a:pPr>
            <a:r>
              <a:rPr lang="en-US" dirty="0"/>
              <a:t>A corridor or enclosed passageway connecting a stairway, fire tower, or other required exit with a street or alley</a:t>
            </a:r>
            <a:endParaRPr lang="en-US"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0" y="3657600"/>
            <a:ext cx="4191000" cy="281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1"/>
          <p:cNvSpPr txBox="1">
            <a:spLocks/>
          </p:cNvSpPr>
          <p:nvPr/>
        </p:nvSpPr>
        <p:spPr bwMode="auto">
          <a:xfrm>
            <a:off x="4876006" y="609600"/>
            <a:ext cx="35829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Clr>
                <a:schemeClr val="hlink"/>
              </a:buClr>
              <a:buSzPct val="90000"/>
              <a:buNone/>
              <a:defRPr sz="2400" b="1">
                <a:solidFill>
                  <a:schemeClr val="tx1"/>
                </a:solidFill>
                <a:latin typeface="+mn-lt"/>
                <a:ea typeface="+mn-ea"/>
                <a:cs typeface="+mn-cs"/>
              </a:defRPr>
            </a:lvl1pPr>
            <a:lvl2pPr marL="457200" indent="0" algn="l" rtl="0" eaLnBrk="1" fontAlgn="base" hangingPunct="1">
              <a:spcBef>
                <a:spcPct val="20000"/>
              </a:spcBef>
              <a:spcAft>
                <a:spcPct val="0"/>
              </a:spcAft>
              <a:buClr>
                <a:schemeClr val="hlink"/>
              </a:buClr>
              <a:buNone/>
              <a:defRPr sz="2000" b="1">
                <a:solidFill>
                  <a:schemeClr val="tx1"/>
                </a:solidFill>
                <a:latin typeface="+mn-lt"/>
                <a:cs typeface="+mn-cs"/>
              </a:defRPr>
            </a:lvl2pPr>
            <a:lvl3pPr marL="914400" indent="0" algn="l" rtl="0" eaLnBrk="1" fontAlgn="base" hangingPunct="1">
              <a:spcBef>
                <a:spcPct val="20000"/>
              </a:spcBef>
              <a:spcAft>
                <a:spcPct val="0"/>
              </a:spcAft>
              <a:buClr>
                <a:schemeClr val="accent1"/>
              </a:buClr>
              <a:buNone/>
              <a:defRPr sz="1800" b="1">
                <a:solidFill>
                  <a:schemeClr val="tx1"/>
                </a:solidFill>
                <a:latin typeface="+mn-lt"/>
                <a:cs typeface="+mn-cs"/>
              </a:defRPr>
            </a:lvl3pPr>
            <a:lvl4pPr marL="1371600" indent="0" algn="l" rtl="0" eaLnBrk="1" fontAlgn="base" hangingPunct="1">
              <a:spcBef>
                <a:spcPct val="20000"/>
              </a:spcBef>
              <a:spcAft>
                <a:spcPct val="0"/>
              </a:spcAft>
              <a:buClr>
                <a:schemeClr val="hlink"/>
              </a:buClr>
              <a:buNone/>
              <a:defRPr sz="1600" b="1">
                <a:solidFill>
                  <a:schemeClr val="tx1"/>
                </a:solidFill>
                <a:latin typeface="+mn-lt"/>
                <a:cs typeface="+mn-cs"/>
              </a:defRPr>
            </a:lvl4pPr>
            <a:lvl5pPr marL="1828800" indent="0" algn="l" rtl="0" eaLnBrk="1" fontAlgn="base" hangingPunct="1">
              <a:spcBef>
                <a:spcPct val="20000"/>
              </a:spcBef>
              <a:spcAft>
                <a:spcPct val="0"/>
              </a:spcAft>
              <a:buNone/>
              <a:defRPr sz="1600" b="1">
                <a:solidFill>
                  <a:schemeClr val="tx1"/>
                </a:solidFill>
                <a:latin typeface="+mn-lt"/>
                <a:cs typeface="+mn-cs"/>
              </a:defRPr>
            </a:lvl5pPr>
            <a:lvl6pPr marL="2286000" indent="0" algn="l" rtl="0" eaLnBrk="1" fontAlgn="base" hangingPunct="1">
              <a:spcBef>
                <a:spcPct val="20000"/>
              </a:spcBef>
              <a:spcAft>
                <a:spcPct val="0"/>
              </a:spcAft>
              <a:buNone/>
              <a:defRPr sz="1600" b="1">
                <a:solidFill>
                  <a:schemeClr val="tx1"/>
                </a:solidFill>
                <a:latin typeface="+mn-lt"/>
                <a:cs typeface="+mn-cs"/>
              </a:defRPr>
            </a:lvl6pPr>
            <a:lvl7pPr marL="2743200" indent="0" algn="l" rtl="0" eaLnBrk="1" fontAlgn="base" hangingPunct="1">
              <a:spcBef>
                <a:spcPct val="20000"/>
              </a:spcBef>
              <a:spcAft>
                <a:spcPct val="0"/>
              </a:spcAft>
              <a:buNone/>
              <a:defRPr sz="1600" b="1">
                <a:solidFill>
                  <a:schemeClr val="tx1"/>
                </a:solidFill>
                <a:latin typeface="+mn-lt"/>
                <a:cs typeface="+mn-cs"/>
              </a:defRPr>
            </a:lvl7pPr>
            <a:lvl8pPr marL="3200400" indent="0" algn="l" rtl="0" eaLnBrk="1" fontAlgn="base" hangingPunct="1">
              <a:spcBef>
                <a:spcPct val="20000"/>
              </a:spcBef>
              <a:spcAft>
                <a:spcPct val="0"/>
              </a:spcAft>
              <a:buNone/>
              <a:defRPr sz="1600" b="1">
                <a:solidFill>
                  <a:schemeClr val="tx1"/>
                </a:solidFill>
                <a:latin typeface="+mn-lt"/>
                <a:cs typeface="+mn-cs"/>
              </a:defRPr>
            </a:lvl8pPr>
            <a:lvl9pPr marL="3657600" indent="0" algn="l" rtl="0" eaLnBrk="1" fontAlgn="base" hangingPunct="1">
              <a:spcBef>
                <a:spcPct val="20000"/>
              </a:spcBef>
              <a:spcAft>
                <a:spcPct val="0"/>
              </a:spcAft>
              <a:buNone/>
              <a:defRPr sz="1600" b="1">
                <a:solidFill>
                  <a:schemeClr val="tx1"/>
                </a:solidFill>
                <a:latin typeface="+mn-lt"/>
                <a:cs typeface="+mn-cs"/>
              </a:defRPr>
            </a:lvl9pPr>
          </a:lstStyle>
          <a:p>
            <a:r>
              <a:rPr lang="en-US" sz="4200" b="0" dirty="0">
                <a:solidFill>
                  <a:schemeClr val="tx2"/>
                </a:solidFill>
                <a:latin typeface="+mj-lt"/>
                <a:ea typeface="+mj-ea"/>
                <a:cs typeface="+mj-cs"/>
              </a:rPr>
              <a:t>EXIT DISCHARGE</a:t>
            </a:r>
          </a:p>
        </p:txBody>
      </p:sp>
      <p:sp>
        <p:nvSpPr>
          <p:cNvPr id="11" name="Content Placeholder 7"/>
          <p:cNvSpPr txBox="1">
            <a:spLocks/>
          </p:cNvSpPr>
          <p:nvPr/>
        </p:nvSpPr>
        <p:spPr bwMode="auto">
          <a:xfrm>
            <a:off x="4876006" y="1600199"/>
            <a:ext cx="388699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000">
                <a:solidFill>
                  <a:schemeClr val="tx1"/>
                </a:solidFill>
                <a:latin typeface="+mn-lt"/>
                <a:cs typeface="+mn-cs"/>
              </a:defRPr>
            </a:lvl2pPr>
            <a:lvl3pPr marL="1143000" indent="-228600" algn="l" rtl="0" eaLnBrk="1" fontAlgn="base" hangingPunct="1">
              <a:spcBef>
                <a:spcPct val="20000"/>
              </a:spcBef>
              <a:spcAft>
                <a:spcPct val="0"/>
              </a:spcAft>
              <a:buClr>
                <a:schemeClr val="accent1"/>
              </a:buClr>
              <a:buChar char="•"/>
              <a:defRPr sz="1800">
                <a:solidFill>
                  <a:schemeClr val="tx1"/>
                </a:solidFill>
                <a:latin typeface="+mn-lt"/>
                <a:cs typeface="+mn-cs"/>
              </a:defRPr>
            </a:lvl3pPr>
            <a:lvl4pPr marL="1600200" indent="-228600" algn="l" rtl="0" eaLnBrk="1" fontAlgn="base" hangingPunct="1">
              <a:spcBef>
                <a:spcPct val="20000"/>
              </a:spcBef>
              <a:spcAft>
                <a:spcPct val="0"/>
              </a:spcAft>
              <a:buClr>
                <a:schemeClr val="hlink"/>
              </a:buClr>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buFontTx/>
              <a:buNone/>
            </a:pPr>
            <a:r>
              <a:rPr lang="en-US" dirty="0"/>
              <a:t>The portion of the means of egress between the termination of the exit at the exterior of the building and the ground level</a:t>
            </a:r>
            <a:endParaRPr lang="en-US" kern="0" dirty="0"/>
          </a:p>
        </p:txBody>
      </p:sp>
    </p:spTree>
    <p:extLst>
      <p:ext uri="{BB962C8B-B14F-4D97-AF65-F5344CB8AC3E}">
        <p14:creationId xmlns:p14="http://schemas.microsoft.com/office/powerpoint/2010/main" val="65471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4648200" cy="914400"/>
          </a:xfrm>
        </p:spPr>
        <p:txBody>
          <a:bodyPr/>
          <a:lstStyle/>
          <a:p>
            <a:r>
              <a:rPr lang="en-US" sz="4200" b="0" dirty="0">
                <a:solidFill>
                  <a:schemeClr val="tx2"/>
                </a:solidFill>
                <a:latin typeface="+mj-lt"/>
                <a:ea typeface="+mj-ea"/>
                <a:cs typeface="+mj-cs"/>
              </a:rPr>
              <a:t>HOIZONTIAL EXIT</a:t>
            </a:r>
          </a:p>
        </p:txBody>
      </p:sp>
      <p:sp>
        <p:nvSpPr>
          <p:cNvPr id="8" name="Content Placeholder 7"/>
          <p:cNvSpPr>
            <a:spLocks noGrp="1"/>
          </p:cNvSpPr>
          <p:nvPr>
            <p:ph sz="half" idx="2"/>
          </p:nvPr>
        </p:nvSpPr>
        <p:spPr>
          <a:xfrm>
            <a:off x="914400" y="1600200"/>
            <a:ext cx="7772400" cy="1905000"/>
          </a:xfrm>
        </p:spPr>
        <p:txBody>
          <a:bodyPr/>
          <a:lstStyle/>
          <a:p>
            <a:pPr marL="0" indent="0">
              <a:buNone/>
            </a:pPr>
            <a:r>
              <a:rPr lang="en-US" dirty="0"/>
              <a:t>A means of passage from one building into another building occupied by the same tenant, or from one section of a building to another section of the same building occupied by the same tenant, through a separation wall having a specified fire-resistance rating</a:t>
            </a:r>
            <a:endParaRPr lang="en-US" dirty="0"/>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0600" y="3581400"/>
            <a:ext cx="7772399" cy="297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8266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3582988" cy="914400"/>
          </a:xfrm>
        </p:spPr>
        <p:txBody>
          <a:bodyPr/>
          <a:lstStyle/>
          <a:p>
            <a:r>
              <a:rPr lang="en-US" sz="4200" b="0" kern="1200" dirty="0">
                <a:solidFill>
                  <a:schemeClr val="tx2"/>
                </a:solidFill>
                <a:latin typeface="+mj-lt"/>
                <a:ea typeface="+mj-ea"/>
                <a:cs typeface="+mj-cs"/>
              </a:rPr>
              <a:t>FIRE</a:t>
            </a:r>
            <a:r>
              <a:rPr lang="en-US" sz="4400" dirty="0"/>
              <a:t> </a:t>
            </a:r>
            <a:r>
              <a:rPr lang="en-US" sz="4200" b="0" kern="1200" dirty="0">
                <a:solidFill>
                  <a:schemeClr val="tx2"/>
                </a:solidFill>
                <a:latin typeface="+mj-lt"/>
                <a:ea typeface="+mj-ea"/>
                <a:cs typeface="+mj-cs"/>
              </a:rPr>
              <a:t>AREA</a:t>
            </a:r>
          </a:p>
        </p:txBody>
      </p:sp>
      <p:sp>
        <p:nvSpPr>
          <p:cNvPr id="8" name="Content Placeholder 7"/>
          <p:cNvSpPr>
            <a:spLocks noGrp="1"/>
          </p:cNvSpPr>
          <p:nvPr>
            <p:ph sz="half" idx="2"/>
          </p:nvPr>
        </p:nvSpPr>
        <p:spPr>
          <a:xfrm>
            <a:off x="990600" y="1524000"/>
            <a:ext cx="3810000" cy="2655570"/>
          </a:xfrm>
        </p:spPr>
        <p:txBody>
          <a:bodyPr/>
          <a:lstStyle/>
          <a:p>
            <a:pPr marL="0" indent="0">
              <a:buNone/>
            </a:pPr>
            <a:r>
              <a:rPr lang="en-US" sz="2200" dirty="0"/>
              <a:t>Any area in a building, encompassed by fire walls and/or exterior walls, within which a fire would be confined because of the surrounding fire-resistant construction</a:t>
            </a:r>
            <a:endParaRPr lang="en-US" sz="2200"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3657600"/>
            <a:ext cx="4191000" cy="304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1"/>
          <p:cNvSpPr txBox="1">
            <a:spLocks/>
          </p:cNvSpPr>
          <p:nvPr/>
        </p:nvSpPr>
        <p:spPr bwMode="auto">
          <a:xfrm>
            <a:off x="4876006" y="609600"/>
            <a:ext cx="35829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Clr>
                <a:schemeClr val="hlink"/>
              </a:buClr>
              <a:buSzPct val="90000"/>
              <a:buNone/>
              <a:defRPr sz="2400" b="1">
                <a:solidFill>
                  <a:schemeClr val="tx1"/>
                </a:solidFill>
                <a:latin typeface="+mn-lt"/>
                <a:ea typeface="+mn-ea"/>
                <a:cs typeface="+mn-cs"/>
              </a:defRPr>
            </a:lvl1pPr>
            <a:lvl2pPr marL="457200" indent="0" algn="l" rtl="0" eaLnBrk="1" fontAlgn="base" hangingPunct="1">
              <a:spcBef>
                <a:spcPct val="20000"/>
              </a:spcBef>
              <a:spcAft>
                <a:spcPct val="0"/>
              </a:spcAft>
              <a:buClr>
                <a:schemeClr val="hlink"/>
              </a:buClr>
              <a:buNone/>
              <a:defRPr sz="2000" b="1">
                <a:solidFill>
                  <a:schemeClr val="tx1"/>
                </a:solidFill>
                <a:latin typeface="+mn-lt"/>
                <a:cs typeface="+mn-cs"/>
              </a:defRPr>
            </a:lvl2pPr>
            <a:lvl3pPr marL="914400" indent="0" algn="l" rtl="0" eaLnBrk="1" fontAlgn="base" hangingPunct="1">
              <a:spcBef>
                <a:spcPct val="20000"/>
              </a:spcBef>
              <a:spcAft>
                <a:spcPct val="0"/>
              </a:spcAft>
              <a:buClr>
                <a:schemeClr val="accent1"/>
              </a:buClr>
              <a:buNone/>
              <a:defRPr sz="1800" b="1">
                <a:solidFill>
                  <a:schemeClr val="tx1"/>
                </a:solidFill>
                <a:latin typeface="+mn-lt"/>
                <a:cs typeface="+mn-cs"/>
              </a:defRPr>
            </a:lvl3pPr>
            <a:lvl4pPr marL="1371600" indent="0" algn="l" rtl="0" eaLnBrk="1" fontAlgn="base" hangingPunct="1">
              <a:spcBef>
                <a:spcPct val="20000"/>
              </a:spcBef>
              <a:spcAft>
                <a:spcPct val="0"/>
              </a:spcAft>
              <a:buClr>
                <a:schemeClr val="hlink"/>
              </a:buClr>
              <a:buNone/>
              <a:defRPr sz="1600" b="1">
                <a:solidFill>
                  <a:schemeClr val="tx1"/>
                </a:solidFill>
                <a:latin typeface="+mn-lt"/>
                <a:cs typeface="+mn-cs"/>
              </a:defRPr>
            </a:lvl4pPr>
            <a:lvl5pPr marL="1828800" indent="0" algn="l" rtl="0" eaLnBrk="1" fontAlgn="base" hangingPunct="1">
              <a:spcBef>
                <a:spcPct val="20000"/>
              </a:spcBef>
              <a:spcAft>
                <a:spcPct val="0"/>
              </a:spcAft>
              <a:buNone/>
              <a:defRPr sz="1600" b="1">
                <a:solidFill>
                  <a:schemeClr val="tx1"/>
                </a:solidFill>
                <a:latin typeface="+mn-lt"/>
                <a:cs typeface="+mn-cs"/>
              </a:defRPr>
            </a:lvl5pPr>
            <a:lvl6pPr marL="2286000" indent="0" algn="l" rtl="0" eaLnBrk="1" fontAlgn="base" hangingPunct="1">
              <a:spcBef>
                <a:spcPct val="20000"/>
              </a:spcBef>
              <a:spcAft>
                <a:spcPct val="0"/>
              </a:spcAft>
              <a:buNone/>
              <a:defRPr sz="1600" b="1">
                <a:solidFill>
                  <a:schemeClr val="tx1"/>
                </a:solidFill>
                <a:latin typeface="+mn-lt"/>
                <a:cs typeface="+mn-cs"/>
              </a:defRPr>
            </a:lvl6pPr>
            <a:lvl7pPr marL="2743200" indent="0" algn="l" rtl="0" eaLnBrk="1" fontAlgn="base" hangingPunct="1">
              <a:spcBef>
                <a:spcPct val="20000"/>
              </a:spcBef>
              <a:spcAft>
                <a:spcPct val="0"/>
              </a:spcAft>
              <a:buNone/>
              <a:defRPr sz="1600" b="1">
                <a:solidFill>
                  <a:schemeClr val="tx1"/>
                </a:solidFill>
                <a:latin typeface="+mn-lt"/>
                <a:cs typeface="+mn-cs"/>
              </a:defRPr>
            </a:lvl7pPr>
            <a:lvl8pPr marL="3200400" indent="0" algn="l" rtl="0" eaLnBrk="1" fontAlgn="base" hangingPunct="1">
              <a:spcBef>
                <a:spcPct val="20000"/>
              </a:spcBef>
              <a:spcAft>
                <a:spcPct val="0"/>
              </a:spcAft>
              <a:buNone/>
              <a:defRPr sz="1600" b="1">
                <a:solidFill>
                  <a:schemeClr val="tx1"/>
                </a:solidFill>
                <a:latin typeface="+mn-lt"/>
                <a:cs typeface="+mn-cs"/>
              </a:defRPr>
            </a:lvl8pPr>
            <a:lvl9pPr marL="3657600" indent="0" algn="l" rtl="0" eaLnBrk="1" fontAlgn="base" hangingPunct="1">
              <a:spcBef>
                <a:spcPct val="20000"/>
              </a:spcBef>
              <a:spcAft>
                <a:spcPct val="0"/>
              </a:spcAft>
              <a:buNone/>
              <a:defRPr sz="1600" b="1">
                <a:solidFill>
                  <a:schemeClr val="tx1"/>
                </a:solidFill>
                <a:latin typeface="+mn-lt"/>
                <a:cs typeface="+mn-cs"/>
              </a:defRPr>
            </a:lvl9pPr>
          </a:lstStyle>
          <a:p>
            <a:r>
              <a:rPr lang="en-US" sz="4200" b="0" dirty="0">
                <a:solidFill>
                  <a:schemeClr val="tx2"/>
                </a:solidFill>
                <a:latin typeface="+mj-lt"/>
                <a:ea typeface="+mj-ea"/>
                <a:cs typeface="+mj-cs"/>
              </a:rPr>
              <a:t>FIRE</a:t>
            </a:r>
            <a:r>
              <a:rPr lang="en-US" sz="4400" dirty="0"/>
              <a:t> </a:t>
            </a:r>
            <a:r>
              <a:rPr lang="en-US" sz="4200" b="0" dirty="0">
                <a:solidFill>
                  <a:schemeClr val="tx2"/>
                </a:solidFill>
                <a:latin typeface="+mj-lt"/>
                <a:ea typeface="+mj-ea"/>
                <a:cs typeface="+mj-cs"/>
              </a:rPr>
              <a:t>PARTITION</a:t>
            </a:r>
          </a:p>
        </p:txBody>
      </p:sp>
      <p:sp>
        <p:nvSpPr>
          <p:cNvPr id="11" name="Content Placeholder 7"/>
          <p:cNvSpPr txBox="1">
            <a:spLocks/>
          </p:cNvSpPr>
          <p:nvPr/>
        </p:nvSpPr>
        <p:spPr bwMode="auto">
          <a:xfrm>
            <a:off x="4876006" y="1524000"/>
            <a:ext cx="3886994" cy="228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000">
                <a:solidFill>
                  <a:schemeClr val="tx1"/>
                </a:solidFill>
                <a:latin typeface="+mn-lt"/>
                <a:cs typeface="+mn-cs"/>
              </a:defRPr>
            </a:lvl2pPr>
            <a:lvl3pPr marL="1143000" indent="-228600" algn="l" rtl="0" eaLnBrk="1" fontAlgn="base" hangingPunct="1">
              <a:spcBef>
                <a:spcPct val="20000"/>
              </a:spcBef>
              <a:spcAft>
                <a:spcPct val="0"/>
              </a:spcAft>
              <a:buClr>
                <a:schemeClr val="accent1"/>
              </a:buClr>
              <a:buChar char="•"/>
              <a:defRPr sz="1800">
                <a:solidFill>
                  <a:schemeClr val="tx1"/>
                </a:solidFill>
                <a:latin typeface="+mn-lt"/>
                <a:cs typeface="+mn-cs"/>
              </a:defRPr>
            </a:lvl3pPr>
            <a:lvl4pPr marL="1600200" indent="-228600" algn="l" rtl="0" eaLnBrk="1" fontAlgn="base" hangingPunct="1">
              <a:spcBef>
                <a:spcPct val="20000"/>
              </a:spcBef>
              <a:spcAft>
                <a:spcPct val="0"/>
              </a:spcAft>
              <a:buClr>
                <a:schemeClr val="hlink"/>
              </a:buClr>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buFontTx/>
              <a:buNone/>
            </a:pPr>
            <a:r>
              <a:rPr lang="en-US" sz="2200" dirty="0"/>
              <a:t>A partition which has a fire-resistant rating, but does not qualify as a fire wall, and acts as a barrier against the spread of fire within a building</a:t>
            </a:r>
            <a:endParaRPr lang="en-US" sz="2200" kern="0" dirty="0"/>
          </a:p>
        </p:txBody>
      </p:sp>
      <p:sp>
        <p:nvSpPr>
          <p:cNvPr id="12" name="Text Placeholder 1"/>
          <p:cNvSpPr txBox="1">
            <a:spLocks/>
          </p:cNvSpPr>
          <p:nvPr/>
        </p:nvSpPr>
        <p:spPr bwMode="auto">
          <a:xfrm>
            <a:off x="914400" y="4267200"/>
            <a:ext cx="35829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Clr>
                <a:schemeClr val="hlink"/>
              </a:buClr>
              <a:buSzPct val="90000"/>
              <a:buNone/>
              <a:defRPr sz="2400" b="1">
                <a:solidFill>
                  <a:schemeClr val="tx1"/>
                </a:solidFill>
                <a:latin typeface="+mn-lt"/>
                <a:ea typeface="+mn-ea"/>
                <a:cs typeface="+mn-cs"/>
              </a:defRPr>
            </a:lvl1pPr>
            <a:lvl2pPr marL="457200" indent="0" algn="l" rtl="0" eaLnBrk="1" fontAlgn="base" hangingPunct="1">
              <a:spcBef>
                <a:spcPct val="20000"/>
              </a:spcBef>
              <a:spcAft>
                <a:spcPct val="0"/>
              </a:spcAft>
              <a:buClr>
                <a:schemeClr val="hlink"/>
              </a:buClr>
              <a:buNone/>
              <a:defRPr sz="2000" b="1">
                <a:solidFill>
                  <a:schemeClr val="tx1"/>
                </a:solidFill>
                <a:latin typeface="+mn-lt"/>
                <a:cs typeface="+mn-cs"/>
              </a:defRPr>
            </a:lvl2pPr>
            <a:lvl3pPr marL="914400" indent="0" algn="l" rtl="0" eaLnBrk="1" fontAlgn="base" hangingPunct="1">
              <a:spcBef>
                <a:spcPct val="20000"/>
              </a:spcBef>
              <a:spcAft>
                <a:spcPct val="0"/>
              </a:spcAft>
              <a:buClr>
                <a:schemeClr val="accent1"/>
              </a:buClr>
              <a:buNone/>
              <a:defRPr sz="1800" b="1">
                <a:solidFill>
                  <a:schemeClr val="tx1"/>
                </a:solidFill>
                <a:latin typeface="+mn-lt"/>
                <a:cs typeface="+mn-cs"/>
              </a:defRPr>
            </a:lvl3pPr>
            <a:lvl4pPr marL="1371600" indent="0" algn="l" rtl="0" eaLnBrk="1" fontAlgn="base" hangingPunct="1">
              <a:spcBef>
                <a:spcPct val="20000"/>
              </a:spcBef>
              <a:spcAft>
                <a:spcPct val="0"/>
              </a:spcAft>
              <a:buClr>
                <a:schemeClr val="hlink"/>
              </a:buClr>
              <a:buNone/>
              <a:defRPr sz="1600" b="1">
                <a:solidFill>
                  <a:schemeClr val="tx1"/>
                </a:solidFill>
                <a:latin typeface="+mn-lt"/>
                <a:cs typeface="+mn-cs"/>
              </a:defRPr>
            </a:lvl4pPr>
            <a:lvl5pPr marL="1828800" indent="0" algn="l" rtl="0" eaLnBrk="1" fontAlgn="base" hangingPunct="1">
              <a:spcBef>
                <a:spcPct val="20000"/>
              </a:spcBef>
              <a:spcAft>
                <a:spcPct val="0"/>
              </a:spcAft>
              <a:buNone/>
              <a:defRPr sz="1600" b="1">
                <a:solidFill>
                  <a:schemeClr val="tx1"/>
                </a:solidFill>
                <a:latin typeface="+mn-lt"/>
                <a:cs typeface="+mn-cs"/>
              </a:defRPr>
            </a:lvl5pPr>
            <a:lvl6pPr marL="2286000" indent="0" algn="l" rtl="0" eaLnBrk="1" fontAlgn="base" hangingPunct="1">
              <a:spcBef>
                <a:spcPct val="20000"/>
              </a:spcBef>
              <a:spcAft>
                <a:spcPct val="0"/>
              </a:spcAft>
              <a:buNone/>
              <a:defRPr sz="1600" b="1">
                <a:solidFill>
                  <a:schemeClr val="tx1"/>
                </a:solidFill>
                <a:latin typeface="+mn-lt"/>
                <a:cs typeface="+mn-cs"/>
              </a:defRPr>
            </a:lvl6pPr>
            <a:lvl7pPr marL="2743200" indent="0" algn="l" rtl="0" eaLnBrk="1" fontAlgn="base" hangingPunct="1">
              <a:spcBef>
                <a:spcPct val="20000"/>
              </a:spcBef>
              <a:spcAft>
                <a:spcPct val="0"/>
              </a:spcAft>
              <a:buNone/>
              <a:defRPr sz="1600" b="1">
                <a:solidFill>
                  <a:schemeClr val="tx1"/>
                </a:solidFill>
                <a:latin typeface="+mn-lt"/>
                <a:cs typeface="+mn-cs"/>
              </a:defRPr>
            </a:lvl7pPr>
            <a:lvl8pPr marL="3200400" indent="0" algn="l" rtl="0" eaLnBrk="1" fontAlgn="base" hangingPunct="1">
              <a:spcBef>
                <a:spcPct val="20000"/>
              </a:spcBef>
              <a:spcAft>
                <a:spcPct val="0"/>
              </a:spcAft>
              <a:buNone/>
              <a:defRPr sz="1600" b="1">
                <a:solidFill>
                  <a:schemeClr val="tx1"/>
                </a:solidFill>
                <a:latin typeface="+mn-lt"/>
                <a:cs typeface="+mn-cs"/>
              </a:defRPr>
            </a:lvl8pPr>
            <a:lvl9pPr marL="3657600" indent="0" algn="l" rtl="0" eaLnBrk="1" fontAlgn="base" hangingPunct="1">
              <a:spcBef>
                <a:spcPct val="20000"/>
              </a:spcBef>
              <a:spcAft>
                <a:spcPct val="0"/>
              </a:spcAft>
              <a:buNone/>
              <a:defRPr sz="1600" b="1">
                <a:solidFill>
                  <a:schemeClr val="tx1"/>
                </a:solidFill>
                <a:latin typeface="+mn-lt"/>
                <a:cs typeface="+mn-cs"/>
              </a:defRPr>
            </a:lvl9pPr>
          </a:lstStyle>
          <a:p>
            <a:r>
              <a:rPr lang="en-US" sz="4200" b="0" dirty="0">
                <a:solidFill>
                  <a:schemeClr val="tx2"/>
                </a:solidFill>
                <a:latin typeface="+mj-lt"/>
                <a:ea typeface="+mj-ea"/>
                <a:cs typeface="+mj-cs"/>
              </a:rPr>
              <a:t>FIRE SEPARATION</a:t>
            </a:r>
          </a:p>
        </p:txBody>
      </p:sp>
      <p:sp>
        <p:nvSpPr>
          <p:cNvPr id="13" name="Content Placeholder 7"/>
          <p:cNvSpPr txBox="1">
            <a:spLocks/>
          </p:cNvSpPr>
          <p:nvPr/>
        </p:nvSpPr>
        <p:spPr bwMode="auto">
          <a:xfrm>
            <a:off x="914400" y="5257799"/>
            <a:ext cx="3886994" cy="1905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000">
                <a:solidFill>
                  <a:schemeClr val="tx1"/>
                </a:solidFill>
                <a:latin typeface="+mn-lt"/>
                <a:cs typeface="+mn-cs"/>
              </a:defRPr>
            </a:lvl2pPr>
            <a:lvl3pPr marL="1143000" indent="-228600" algn="l" rtl="0" eaLnBrk="1" fontAlgn="base" hangingPunct="1">
              <a:spcBef>
                <a:spcPct val="20000"/>
              </a:spcBef>
              <a:spcAft>
                <a:spcPct val="0"/>
              </a:spcAft>
              <a:buClr>
                <a:schemeClr val="accent1"/>
              </a:buClr>
              <a:buChar char="•"/>
              <a:defRPr sz="1800">
                <a:solidFill>
                  <a:schemeClr val="tx1"/>
                </a:solidFill>
                <a:latin typeface="+mn-lt"/>
                <a:cs typeface="+mn-cs"/>
              </a:defRPr>
            </a:lvl3pPr>
            <a:lvl4pPr marL="1600200" indent="-228600" algn="l" rtl="0" eaLnBrk="1" fontAlgn="base" hangingPunct="1">
              <a:spcBef>
                <a:spcPct val="20000"/>
              </a:spcBef>
              <a:spcAft>
                <a:spcPct val="0"/>
              </a:spcAft>
              <a:buClr>
                <a:schemeClr val="hlink"/>
              </a:buClr>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buFontTx/>
              <a:buNone/>
            </a:pPr>
            <a:r>
              <a:rPr lang="en-US" sz="2200" dirty="0"/>
              <a:t>A floor or wall having a fire-resistance rating and acts as a barrier against the spread of fire within a building</a:t>
            </a:r>
            <a:endParaRPr lang="en-US" sz="2200" kern="0" dirty="0"/>
          </a:p>
        </p:txBody>
      </p:sp>
    </p:spTree>
    <p:extLst>
      <p:ext uri="{BB962C8B-B14F-4D97-AF65-F5344CB8AC3E}">
        <p14:creationId xmlns:p14="http://schemas.microsoft.com/office/powerpoint/2010/main" val="32088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5715000" cy="914400"/>
          </a:xfrm>
        </p:spPr>
        <p:txBody>
          <a:bodyPr/>
          <a:lstStyle/>
          <a:p>
            <a:r>
              <a:rPr lang="en-US" sz="4200" b="0" dirty="0">
                <a:solidFill>
                  <a:schemeClr val="tx2"/>
                </a:solidFill>
                <a:latin typeface="+mj-lt"/>
                <a:ea typeface="+mj-ea"/>
                <a:cs typeface="+mj-cs"/>
              </a:rPr>
              <a:t>FIRE-RESISTANCE RATING</a:t>
            </a:r>
          </a:p>
        </p:txBody>
      </p:sp>
      <p:sp>
        <p:nvSpPr>
          <p:cNvPr id="8" name="Content Placeholder 7"/>
          <p:cNvSpPr>
            <a:spLocks noGrp="1"/>
          </p:cNvSpPr>
          <p:nvPr>
            <p:ph sz="half" idx="2"/>
          </p:nvPr>
        </p:nvSpPr>
        <p:spPr>
          <a:xfrm>
            <a:off x="914400" y="1524000"/>
            <a:ext cx="3582988" cy="1600200"/>
          </a:xfrm>
        </p:spPr>
        <p:txBody>
          <a:bodyPr/>
          <a:lstStyle/>
          <a:p>
            <a:pPr marL="0" indent="0">
              <a:buNone/>
            </a:pPr>
            <a:r>
              <a:rPr lang="en-US" sz="2200" dirty="0"/>
              <a:t>The time in hours that a material or construction can withstand fire exposure</a:t>
            </a:r>
            <a:endParaRPr lang="en-US" sz="2200" dirty="0"/>
          </a:p>
        </p:txBody>
      </p:sp>
      <p:sp>
        <p:nvSpPr>
          <p:cNvPr id="3" name="Text Placeholder 2"/>
          <p:cNvSpPr>
            <a:spLocks noGrp="1"/>
          </p:cNvSpPr>
          <p:nvPr>
            <p:ph type="body" sz="quarter" idx="3"/>
          </p:nvPr>
        </p:nvSpPr>
        <p:spPr>
          <a:xfrm>
            <a:off x="914400" y="2743200"/>
            <a:ext cx="3905318" cy="868362"/>
          </a:xfrm>
        </p:spPr>
        <p:txBody>
          <a:bodyPr/>
          <a:lstStyle/>
          <a:p>
            <a:r>
              <a:rPr lang="en-US" sz="4200" b="0" dirty="0">
                <a:solidFill>
                  <a:schemeClr val="tx2"/>
                </a:solidFill>
                <a:latin typeface="+mj-lt"/>
                <a:ea typeface="+mj-ea"/>
                <a:cs typeface="+mj-cs"/>
              </a:rPr>
              <a:t>FIRE WALL</a:t>
            </a:r>
          </a:p>
        </p:txBody>
      </p:sp>
      <p:sp>
        <p:nvSpPr>
          <p:cNvPr id="4" name="Content Placeholder 3"/>
          <p:cNvSpPr>
            <a:spLocks noGrp="1"/>
          </p:cNvSpPr>
          <p:nvPr>
            <p:ph sz="quarter" idx="4"/>
          </p:nvPr>
        </p:nvSpPr>
        <p:spPr>
          <a:xfrm>
            <a:off x="925830" y="3505200"/>
            <a:ext cx="4183380" cy="1295400"/>
          </a:xfrm>
        </p:spPr>
        <p:txBody>
          <a:bodyPr/>
          <a:lstStyle/>
          <a:p>
            <a:pPr marL="0" indent="0">
              <a:buNone/>
            </a:pPr>
            <a:r>
              <a:rPr lang="en-US" sz="2200" dirty="0"/>
              <a:t>An interior or exterior wall having sufficiently high fire resistance and structural stability, under conditions of fire, to restrict its spread to adjoining areas or buildings, usually extending from the lowest floor to about 3’ above the roof</a:t>
            </a:r>
            <a:endParaRPr lang="en-US" sz="22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6800" y="762000"/>
            <a:ext cx="3759199"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6800" y="3695382"/>
            <a:ext cx="3759200" cy="27816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70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399" y="609601"/>
            <a:ext cx="6096001" cy="914400"/>
          </a:xfrm>
        </p:spPr>
        <p:txBody>
          <a:bodyPr/>
          <a:lstStyle/>
          <a:p>
            <a:r>
              <a:rPr lang="en-US" sz="4400" b="0" dirty="0">
                <a:solidFill>
                  <a:schemeClr val="tx2"/>
                </a:solidFill>
                <a:latin typeface="+mj-lt"/>
                <a:ea typeface="+mj-ea"/>
                <a:cs typeface="+mj-cs"/>
              </a:rPr>
              <a:t>GYPSUM WALLBOARD/DRYWALL</a:t>
            </a:r>
          </a:p>
        </p:txBody>
      </p:sp>
      <p:sp>
        <p:nvSpPr>
          <p:cNvPr id="8" name="Content Placeholder 7"/>
          <p:cNvSpPr>
            <a:spLocks noGrp="1"/>
          </p:cNvSpPr>
          <p:nvPr>
            <p:ph sz="half" idx="2"/>
          </p:nvPr>
        </p:nvSpPr>
        <p:spPr>
          <a:xfrm>
            <a:off x="914400" y="1598637"/>
            <a:ext cx="3582988" cy="1828800"/>
          </a:xfrm>
        </p:spPr>
        <p:txBody>
          <a:bodyPr/>
          <a:lstStyle/>
          <a:p>
            <a:pPr marL="0" indent="0">
              <a:buNone/>
            </a:pPr>
            <a:r>
              <a:rPr lang="en-US" sz="2200" dirty="0"/>
              <a:t>A rigid sheet composed of gypsum, or other materials; fastened to the frame of a building to provide an interior surface finish. Typically the standard used in wallboard installation</a:t>
            </a:r>
            <a:endParaRPr lang="en-US" sz="2200" dirty="0"/>
          </a:p>
        </p:txBody>
      </p:sp>
      <p:sp>
        <p:nvSpPr>
          <p:cNvPr id="3" name="Text Placeholder 2"/>
          <p:cNvSpPr>
            <a:spLocks noGrp="1"/>
          </p:cNvSpPr>
          <p:nvPr>
            <p:ph type="body" sz="quarter" idx="3"/>
          </p:nvPr>
        </p:nvSpPr>
        <p:spPr>
          <a:xfrm>
            <a:off x="914400" y="4953000"/>
            <a:ext cx="3378201" cy="685801"/>
          </a:xfrm>
        </p:spPr>
        <p:txBody>
          <a:bodyPr/>
          <a:lstStyle/>
          <a:p>
            <a:r>
              <a:rPr lang="en-US" sz="4400" b="0" dirty="0">
                <a:solidFill>
                  <a:schemeClr val="tx2"/>
                </a:solidFill>
                <a:latin typeface="+mj-lt"/>
                <a:ea typeface="+mj-ea"/>
                <a:cs typeface="+mj-cs"/>
              </a:rPr>
              <a:t>RESILIENT CHANNEL</a:t>
            </a:r>
          </a:p>
        </p:txBody>
      </p:sp>
      <p:sp>
        <p:nvSpPr>
          <p:cNvPr id="4" name="Content Placeholder 3"/>
          <p:cNvSpPr>
            <a:spLocks noGrp="1"/>
          </p:cNvSpPr>
          <p:nvPr>
            <p:ph sz="quarter" idx="4"/>
          </p:nvPr>
        </p:nvSpPr>
        <p:spPr>
          <a:xfrm>
            <a:off x="914400" y="5530057"/>
            <a:ext cx="7010400" cy="1099343"/>
          </a:xfrm>
        </p:spPr>
        <p:txBody>
          <a:bodyPr/>
          <a:lstStyle/>
          <a:p>
            <a:pPr marL="0" indent="0">
              <a:buNone/>
            </a:pPr>
            <a:r>
              <a:rPr lang="en-US" sz="2200" dirty="0"/>
              <a:t>A fabricated metal strip used for attaching gypsum board to studs or joists without a solid connection so as to reduce the transmission of noise and vibration</a:t>
            </a:r>
            <a:endParaRPr lang="en-US" sz="22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24399" y="4057650"/>
            <a:ext cx="3886202" cy="1504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24398" y="1676400"/>
            <a:ext cx="3886202" cy="2057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618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3582988" cy="914400"/>
          </a:xfrm>
        </p:spPr>
        <p:txBody>
          <a:bodyPr/>
          <a:lstStyle/>
          <a:p>
            <a:r>
              <a:rPr lang="en-US" sz="4200" b="0" dirty="0">
                <a:solidFill>
                  <a:schemeClr val="tx2"/>
                </a:solidFill>
                <a:latin typeface="+mj-lt"/>
                <a:ea typeface="+mj-ea"/>
                <a:cs typeface="+mj-cs"/>
              </a:rPr>
              <a:t>MEANS OF EGRESS</a:t>
            </a:r>
          </a:p>
        </p:txBody>
      </p:sp>
      <p:sp>
        <p:nvSpPr>
          <p:cNvPr id="8" name="Content Placeholder 7"/>
          <p:cNvSpPr>
            <a:spLocks noGrp="1"/>
          </p:cNvSpPr>
          <p:nvPr>
            <p:ph sz="half" idx="2"/>
          </p:nvPr>
        </p:nvSpPr>
        <p:spPr>
          <a:xfrm>
            <a:off x="914400" y="1524000"/>
            <a:ext cx="3582988" cy="1219200"/>
          </a:xfrm>
        </p:spPr>
        <p:txBody>
          <a:bodyPr/>
          <a:lstStyle/>
          <a:p>
            <a:pPr marL="0" indent="0">
              <a:buNone/>
            </a:pPr>
            <a:r>
              <a:rPr lang="en-US" dirty="0"/>
              <a:t>A continuous path of travel from any point in a building or structure to the outside at ground level</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00600" y="533400"/>
            <a:ext cx="3886200"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 Placeholder 1"/>
          <p:cNvSpPr>
            <a:spLocks noGrp="1"/>
          </p:cNvSpPr>
          <p:nvPr>
            <p:ph type="body" idx="1"/>
          </p:nvPr>
        </p:nvSpPr>
        <p:spPr>
          <a:xfrm>
            <a:off x="914400" y="3276600"/>
            <a:ext cx="3554730" cy="1219200"/>
          </a:xfrm>
        </p:spPr>
        <p:txBody>
          <a:bodyPr/>
          <a:lstStyle/>
          <a:p>
            <a:r>
              <a:rPr lang="en-US" sz="4200" b="0" dirty="0">
                <a:solidFill>
                  <a:schemeClr val="tx2"/>
                </a:solidFill>
                <a:latin typeface="+mj-lt"/>
                <a:ea typeface="+mj-ea"/>
                <a:cs typeface="+mj-cs"/>
              </a:rPr>
              <a:t>MEZZANINE</a:t>
            </a:r>
          </a:p>
        </p:txBody>
      </p:sp>
      <p:sp>
        <p:nvSpPr>
          <p:cNvPr id="12" name="Content Placeholder 7"/>
          <p:cNvSpPr>
            <a:spLocks noGrp="1"/>
          </p:cNvSpPr>
          <p:nvPr>
            <p:ph sz="half" idx="2"/>
          </p:nvPr>
        </p:nvSpPr>
        <p:spPr>
          <a:xfrm>
            <a:off x="914400" y="4343400"/>
            <a:ext cx="4038600" cy="3048000"/>
          </a:xfrm>
        </p:spPr>
        <p:txBody>
          <a:bodyPr/>
          <a:lstStyle/>
          <a:p>
            <a:pPr marL="0" indent="0">
              <a:buNone/>
            </a:pPr>
            <a:r>
              <a:rPr lang="en-US" dirty="0"/>
              <a:t>A low-ceilinged story or extensive balcony, usually constructed next above the ground floor</a:t>
            </a:r>
            <a:endParaRPr lang="en-US" dirty="0"/>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00600" y="3609974"/>
            <a:ext cx="3886200" cy="2943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55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GROUP </a:t>
            </a:r>
            <a:r>
              <a:rPr lang="en-US" dirty="0" smtClean="0"/>
              <a:t>2</a:t>
            </a:r>
            <a:endParaRPr lang="en-US" dirty="0"/>
          </a:p>
        </p:txBody>
      </p:sp>
      <p:sp>
        <p:nvSpPr>
          <p:cNvPr id="8" name="Text Placeholder 7"/>
          <p:cNvSpPr>
            <a:spLocks noGrp="1"/>
          </p:cNvSpPr>
          <p:nvPr>
            <p:ph type="body" idx="1"/>
          </p:nvPr>
        </p:nvSpPr>
        <p:spPr/>
        <p:txBody>
          <a:bodyPr/>
          <a:lstStyle/>
          <a:p>
            <a:r>
              <a:rPr lang="en-US" dirty="0" smtClean="0"/>
              <a:t>Vocabulary</a:t>
            </a:r>
            <a:endParaRPr lang="en-US" dirty="0"/>
          </a:p>
        </p:txBody>
      </p:sp>
    </p:spTree>
    <p:extLst>
      <p:ext uri="{BB962C8B-B14F-4D97-AF65-F5344CB8AC3E}">
        <p14:creationId xmlns:p14="http://schemas.microsoft.com/office/powerpoint/2010/main" val="1005542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5486400" cy="914400"/>
          </a:xfrm>
        </p:spPr>
        <p:txBody>
          <a:bodyPr/>
          <a:lstStyle/>
          <a:p>
            <a:r>
              <a:rPr lang="en-US" sz="4200" b="0" dirty="0">
                <a:solidFill>
                  <a:schemeClr val="tx2"/>
                </a:solidFill>
                <a:latin typeface="+mj-lt"/>
                <a:ea typeface="+mj-ea"/>
                <a:cs typeface="+mj-cs"/>
              </a:rPr>
              <a:t>NONCOMBUSTIBLE</a:t>
            </a:r>
          </a:p>
        </p:txBody>
      </p:sp>
      <p:sp>
        <p:nvSpPr>
          <p:cNvPr id="8" name="Content Placeholder 7"/>
          <p:cNvSpPr>
            <a:spLocks noGrp="1"/>
          </p:cNvSpPr>
          <p:nvPr>
            <p:ph sz="half" idx="2"/>
          </p:nvPr>
        </p:nvSpPr>
        <p:spPr>
          <a:xfrm>
            <a:off x="914400" y="1524000"/>
            <a:ext cx="3582988" cy="1219200"/>
          </a:xfrm>
        </p:spPr>
        <p:txBody>
          <a:bodyPr/>
          <a:lstStyle/>
          <a:p>
            <a:pPr marL="0" indent="0">
              <a:buNone/>
            </a:pPr>
            <a:r>
              <a:rPr lang="en-US" dirty="0"/>
              <a:t>A material of which no part will ignite and burn when subjected to fire</a:t>
            </a:r>
            <a:endParaRPr lang="en-US" dirty="0"/>
          </a:p>
        </p:txBody>
      </p:sp>
      <p:sp>
        <p:nvSpPr>
          <p:cNvPr id="11" name="Text Placeholder 1"/>
          <p:cNvSpPr>
            <a:spLocks noGrp="1"/>
          </p:cNvSpPr>
          <p:nvPr>
            <p:ph type="body" idx="1"/>
          </p:nvPr>
        </p:nvSpPr>
        <p:spPr>
          <a:xfrm>
            <a:off x="914400" y="3276600"/>
            <a:ext cx="3554730" cy="1219200"/>
          </a:xfrm>
        </p:spPr>
        <p:txBody>
          <a:bodyPr/>
          <a:lstStyle/>
          <a:p>
            <a:r>
              <a:rPr lang="en-US" sz="4200" b="0" dirty="0">
                <a:solidFill>
                  <a:schemeClr val="tx2"/>
                </a:solidFill>
                <a:latin typeface="+mj-lt"/>
                <a:ea typeface="+mj-ea"/>
                <a:cs typeface="+mj-cs"/>
              </a:rPr>
              <a:t>PREFAB</a:t>
            </a:r>
          </a:p>
        </p:txBody>
      </p:sp>
      <p:sp>
        <p:nvSpPr>
          <p:cNvPr id="12" name="Content Placeholder 7"/>
          <p:cNvSpPr>
            <a:spLocks noGrp="1"/>
          </p:cNvSpPr>
          <p:nvPr>
            <p:ph sz="half" idx="2"/>
          </p:nvPr>
        </p:nvSpPr>
        <p:spPr>
          <a:xfrm>
            <a:off x="914400" y="4343400"/>
            <a:ext cx="4038600" cy="1600200"/>
          </a:xfrm>
        </p:spPr>
        <p:txBody>
          <a:bodyPr/>
          <a:lstStyle/>
          <a:p>
            <a:pPr marL="0" indent="0">
              <a:buNone/>
            </a:pPr>
            <a:r>
              <a:rPr lang="en-US" dirty="0"/>
              <a:t>A factory-built product that is assembled off-site and delivered to the site for installation</a:t>
            </a:r>
            <a:endParaRPr lang="en-US" dirty="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99559" y="3886200"/>
            <a:ext cx="3809494" cy="2666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99559" y="1676400"/>
            <a:ext cx="1754682" cy="17546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54371" y="1676400"/>
            <a:ext cx="1754682" cy="17546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24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5486400" cy="914400"/>
          </a:xfrm>
        </p:spPr>
        <p:txBody>
          <a:bodyPr/>
          <a:lstStyle/>
          <a:p>
            <a:r>
              <a:rPr lang="en-US" sz="4200" b="0" dirty="0">
                <a:solidFill>
                  <a:schemeClr val="tx2"/>
                </a:solidFill>
                <a:latin typeface="+mj-lt"/>
                <a:ea typeface="+mj-ea"/>
                <a:cs typeface="+mj-cs"/>
              </a:rPr>
              <a:t>PARTITION</a:t>
            </a:r>
          </a:p>
        </p:txBody>
      </p:sp>
      <p:sp>
        <p:nvSpPr>
          <p:cNvPr id="8" name="Content Placeholder 7"/>
          <p:cNvSpPr>
            <a:spLocks noGrp="1"/>
          </p:cNvSpPr>
          <p:nvPr>
            <p:ph sz="half" idx="2"/>
          </p:nvPr>
        </p:nvSpPr>
        <p:spPr>
          <a:xfrm>
            <a:off x="914400" y="1524000"/>
            <a:ext cx="3582988" cy="1219200"/>
          </a:xfrm>
        </p:spPr>
        <p:txBody>
          <a:bodyPr/>
          <a:lstStyle/>
          <a:p>
            <a:pPr marL="0" indent="0">
              <a:buNone/>
            </a:pPr>
            <a:r>
              <a:rPr lang="en-US" dirty="0"/>
              <a:t>A dividing wall within a building</a:t>
            </a:r>
            <a:endParaRPr lang="en-US" dirty="0"/>
          </a:p>
        </p:txBody>
      </p:sp>
      <p:sp>
        <p:nvSpPr>
          <p:cNvPr id="11" name="Text Placeholder 1"/>
          <p:cNvSpPr>
            <a:spLocks noGrp="1"/>
          </p:cNvSpPr>
          <p:nvPr>
            <p:ph type="body" idx="1"/>
          </p:nvPr>
        </p:nvSpPr>
        <p:spPr>
          <a:xfrm>
            <a:off x="904027" y="3314701"/>
            <a:ext cx="3630930" cy="1219200"/>
          </a:xfrm>
        </p:spPr>
        <p:txBody>
          <a:bodyPr/>
          <a:lstStyle/>
          <a:p>
            <a:r>
              <a:rPr lang="en-US" sz="4200" b="0" dirty="0">
                <a:solidFill>
                  <a:schemeClr val="tx2"/>
                </a:solidFill>
                <a:latin typeface="+mj-lt"/>
                <a:ea typeface="+mj-ea"/>
                <a:cs typeface="+mj-cs"/>
              </a:rPr>
              <a:t>TOILET PARTITION</a:t>
            </a:r>
          </a:p>
        </p:txBody>
      </p:sp>
      <p:sp>
        <p:nvSpPr>
          <p:cNvPr id="12" name="Content Placeholder 7"/>
          <p:cNvSpPr>
            <a:spLocks noGrp="1"/>
          </p:cNvSpPr>
          <p:nvPr>
            <p:ph sz="half" idx="2"/>
          </p:nvPr>
        </p:nvSpPr>
        <p:spPr>
          <a:xfrm>
            <a:off x="904027" y="4419600"/>
            <a:ext cx="4125172" cy="1600200"/>
          </a:xfrm>
        </p:spPr>
        <p:txBody>
          <a:bodyPr/>
          <a:lstStyle/>
          <a:p>
            <a:pPr marL="0" indent="0">
              <a:buNone/>
            </a:pPr>
            <a:r>
              <a:rPr lang="en-US" dirty="0"/>
              <a:t>Panels that create an enclosure around a plumbing fixture, usually toilets and urinals</a:t>
            </a:r>
            <a:endParaRPr lang="en-US" dirty="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29200" y="3630840"/>
            <a:ext cx="3614349" cy="26443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29199" y="609600"/>
            <a:ext cx="3614350" cy="2438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26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3886200" cy="914400"/>
          </a:xfrm>
        </p:spPr>
        <p:txBody>
          <a:bodyPr/>
          <a:lstStyle/>
          <a:p>
            <a:r>
              <a:rPr lang="en-US" sz="4200" b="0" dirty="0">
                <a:solidFill>
                  <a:schemeClr val="tx2"/>
                </a:solidFill>
                <a:latin typeface="+mj-lt"/>
                <a:ea typeface="+mj-ea"/>
                <a:cs typeface="+mj-cs"/>
              </a:rPr>
              <a:t>RETAINING WALL</a:t>
            </a:r>
          </a:p>
        </p:txBody>
      </p:sp>
      <p:sp>
        <p:nvSpPr>
          <p:cNvPr id="8" name="Content Placeholder 7"/>
          <p:cNvSpPr>
            <a:spLocks noGrp="1"/>
          </p:cNvSpPr>
          <p:nvPr>
            <p:ph sz="half" idx="2"/>
          </p:nvPr>
        </p:nvSpPr>
        <p:spPr>
          <a:xfrm>
            <a:off x="914400" y="1524000"/>
            <a:ext cx="3582988" cy="1219200"/>
          </a:xfrm>
        </p:spPr>
        <p:txBody>
          <a:bodyPr/>
          <a:lstStyle/>
          <a:p>
            <a:pPr marL="0" indent="0">
              <a:buNone/>
            </a:pPr>
            <a:r>
              <a:rPr lang="en-US" sz="2200" dirty="0"/>
              <a:t>A wall, either free standing or laterally braced, that bears against an earth or other fill surface and resists lateral forces</a:t>
            </a:r>
            <a:endParaRPr lang="en-US" sz="2200" dirty="0"/>
          </a:p>
        </p:txBody>
      </p:sp>
      <p:sp>
        <p:nvSpPr>
          <p:cNvPr id="11" name="Text Placeholder 1"/>
          <p:cNvSpPr>
            <a:spLocks noGrp="1"/>
          </p:cNvSpPr>
          <p:nvPr>
            <p:ph type="body" idx="1"/>
          </p:nvPr>
        </p:nvSpPr>
        <p:spPr>
          <a:xfrm>
            <a:off x="904028" y="2933701"/>
            <a:ext cx="3630930" cy="1219200"/>
          </a:xfrm>
        </p:spPr>
        <p:txBody>
          <a:bodyPr/>
          <a:lstStyle/>
          <a:p>
            <a:r>
              <a:rPr lang="en-US" sz="4200" b="0" dirty="0">
                <a:solidFill>
                  <a:schemeClr val="tx2"/>
                </a:solidFill>
                <a:latin typeface="+mj-lt"/>
                <a:ea typeface="+mj-ea"/>
                <a:cs typeface="+mj-cs"/>
              </a:rPr>
              <a:t>PARTY WALL</a:t>
            </a:r>
          </a:p>
        </p:txBody>
      </p:sp>
      <p:sp>
        <p:nvSpPr>
          <p:cNvPr id="12" name="Content Placeholder 7"/>
          <p:cNvSpPr>
            <a:spLocks noGrp="1"/>
          </p:cNvSpPr>
          <p:nvPr>
            <p:ph sz="half" idx="2"/>
          </p:nvPr>
        </p:nvSpPr>
        <p:spPr>
          <a:xfrm>
            <a:off x="904028" y="4038600"/>
            <a:ext cx="4125172" cy="1600200"/>
          </a:xfrm>
        </p:spPr>
        <p:txBody>
          <a:bodyPr/>
          <a:lstStyle/>
          <a:p>
            <a:pPr marL="0" indent="0">
              <a:buNone/>
            </a:pPr>
            <a:r>
              <a:rPr lang="en-US" sz="2200" dirty="0"/>
              <a:t>A wall used jointly by two parties under easement agreement, erected upon a line dividing two parcels of land, each of which is separate real estate entity; a common wall</a:t>
            </a:r>
            <a:endParaRPr lang="en-US" sz="2200" dirty="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29200" y="3505201"/>
            <a:ext cx="3614349"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29200" y="507760"/>
            <a:ext cx="3614349" cy="2692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07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3886200" cy="914400"/>
          </a:xfrm>
        </p:spPr>
        <p:txBody>
          <a:bodyPr/>
          <a:lstStyle/>
          <a:p>
            <a:r>
              <a:rPr lang="en-US" sz="4200" b="0" dirty="0">
                <a:solidFill>
                  <a:schemeClr val="tx2"/>
                </a:solidFill>
                <a:latin typeface="+mj-lt"/>
                <a:ea typeface="+mj-ea"/>
                <a:cs typeface="+mj-cs"/>
              </a:rPr>
              <a:t>ROUGHING-IN</a:t>
            </a:r>
          </a:p>
        </p:txBody>
      </p:sp>
      <p:sp>
        <p:nvSpPr>
          <p:cNvPr id="8" name="Content Placeholder 7"/>
          <p:cNvSpPr>
            <a:spLocks noGrp="1"/>
          </p:cNvSpPr>
          <p:nvPr>
            <p:ph sz="half" idx="2"/>
          </p:nvPr>
        </p:nvSpPr>
        <p:spPr>
          <a:xfrm>
            <a:off x="914400" y="1524000"/>
            <a:ext cx="3582988" cy="1219200"/>
          </a:xfrm>
        </p:spPr>
        <p:txBody>
          <a:bodyPr/>
          <a:lstStyle/>
          <a:p>
            <a:pPr marL="0" indent="0">
              <a:buNone/>
            </a:pPr>
            <a:r>
              <a:rPr lang="en-US" sz="2000" dirty="0"/>
              <a:t>The rough work in any phase of construction; e.g., framing, mechanical, plumbing, or electrical systems</a:t>
            </a:r>
            <a:endParaRPr lang="en-US" sz="2200" dirty="0"/>
          </a:p>
        </p:txBody>
      </p:sp>
      <p:sp>
        <p:nvSpPr>
          <p:cNvPr id="11" name="Text Placeholder 1"/>
          <p:cNvSpPr>
            <a:spLocks noGrp="1"/>
          </p:cNvSpPr>
          <p:nvPr>
            <p:ph type="body" idx="1"/>
          </p:nvPr>
        </p:nvSpPr>
        <p:spPr>
          <a:xfrm>
            <a:off x="965200" y="3505201"/>
            <a:ext cx="3630930" cy="1219200"/>
          </a:xfrm>
        </p:spPr>
        <p:txBody>
          <a:bodyPr/>
          <a:lstStyle/>
          <a:p>
            <a:r>
              <a:rPr lang="en-US" sz="4200" b="0" dirty="0">
                <a:solidFill>
                  <a:schemeClr val="tx2"/>
                </a:solidFill>
                <a:latin typeface="+mj-lt"/>
                <a:ea typeface="+mj-ea"/>
                <a:cs typeface="+mj-cs"/>
              </a:rPr>
              <a:t>ROUGH OPENING</a:t>
            </a:r>
          </a:p>
        </p:txBody>
      </p:sp>
      <p:sp>
        <p:nvSpPr>
          <p:cNvPr id="12" name="Content Placeholder 7"/>
          <p:cNvSpPr>
            <a:spLocks noGrp="1"/>
          </p:cNvSpPr>
          <p:nvPr>
            <p:ph sz="half" idx="2"/>
          </p:nvPr>
        </p:nvSpPr>
        <p:spPr>
          <a:xfrm>
            <a:off x="965200" y="4610100"/>
            <a:ext cx="4125172" cy="1600200"/>
          </a:xfrm>
        </p:spPr>
        <p:txBody>
          <a:bodyPr/>
          <a:lstStyle/>
          <a:p>
            <a:pPr marL="0" indent="0">
              <a:buNone/>
            </a:pPr>
            <a:r>
              <a:rPr lang="en-US" sz="2000" dirty="0"/>
              <a:t>An opening in the framework of a building, into which a door or window frame is fitted</a:t>
            </a:r>
            <a:endParaRPr lang="en-US" sz="2200" dirty="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29200" y="3561867"/>
            <a:ext cx="3614349" cy="27822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29200" y="637249"/>
            <a:ext cx="3614349" cy="24336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01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3886200" cy="914400"/>
          </a:xfrm>
        </p:spPr>
        <p:txBody>
          <a:bodyPr/>
          <a:lstStyle/>
          <a:p>
            <a:r>
              <a:rPr lang="en-US" sz="4200" b="0" dirty="0">
                <a:solidFill>
                  <a:schemeClr val="tx2"/>
                </a:solidFill>
                <a:latin typeface="+mj-lt"/>
                <a:ea typeface="+mj-ea"/>
                <a:cs typeface="+mj-cs"/>
              </a:rPr>
              <a:t>ROWLOCK</a:t>
            </a:r>
          </a:p>
        </p:txBody>
      </p:sp>
      <p:sp>
        <p:nvSpPr>
          <p:cNvPr id="8" name="Content Placeholder 7"/>
          <p:cNvSpPr>
            <a:spLocks noGrp="1"/>
          </p:cNvSpPr>
          <p:nvPr>
            <p:ph sz="half" idx="2"/>
          </p:nvPr>
        </p:nvSpPr>
        <p:spPr>
          <a:xfrm>
            <a:off x="914400" y="1524000"/>
            <a:ext cx="3582988" cy="1219200"/>
          </a:xfrm>
        </p:spPr>
        <p:txBody>
          <a:bodyPr/>
          <a:lstStyle/>
          <a:p>
            <a:pPr marL="0" indent="0">
              <a:buNone/>
            </a:pPr>
            <a:r>
              <a:rPr lang="en-US" sz="2000" dirty="0"/>
              <a:t>A brick laid on its edge so that it is visible, typically used for exterior window sills or as an architectural detail in the brick façade</a:t>
            </a:r>
            <a:endParaRPr lang="en-US" sz="2200" dirty="0"/>
          </a:p>
        </p:txBody>
      </p:sp>
      <p:sp>
        <p:nvSpPr>
          <p:cNvPr id="11" name="Text Placeholder 1"/>
          <p:cNvSpPr>
            <a:spLocks noGrp="1"/>
          </p:cNvSpPr>
          <p:nvPr>
            <p:ph type="body" idx="1"/>
          </p:nvPr>
        </p:nvSpPr>
        <p:spPr>
          <a:xfrm>
            <a:off x="965200" y="3505201"/>
            <a:ext cx="3630930" cy="1219200"/>
          </a:xfrm>
        </p:spPr>
        <p:txBody>
          <a:bodyPr/>
          <a:lstStyle/>
          <a:p>
            <a:r>
              <a:rPr lang="en-US" sz="4200" b="0" dirty="0">
                <a:solidFill>
                  <a:schemeClr val="tx2"/>
                </a:solidFill>
                <a:latin typeface="+mj-lt"/>
                <a:ea typeface="+mj-ea"/>
                <a:cs typeface="+mj-cs"/>
              </a:rPr>
              <a:t>SOLDIER</a:t>
            </a:r>
          </a:p>
        </p:txBody>
      </p:sp>
      <p:sp>
        <p:nvSpPr>
          <p:cNvPr id="12" name="Content Placeholder 7"/>
          <p:cNvSpPr>
            <a:spLocks noGrp="1"/>
          </p:cNvSpPr>
          <p:nvPr>
            <p:ph sz="half" idx="2"/>
          </p:nvPr>
        </p:nvSpPr>
        <p:spPr>
          <a:xfrm>
            <a:off x="965200" y="4610100"/>
            <a:ext cx="4125172" cy="1600200"/>
          </a:xfrm>
        </p:spPr>
        <p:txBody>
          <a:bodyPr/>
          <a:lstStyle/>
          <a:p>
            <a:pPr marL="0" indent="0">
              <a:buNone/>
            </a:pPr>
            <a:r>
              <a:rPr lang="en-US" sz="2000" dirty="0"/>
              <a:t>A course of bricks laid on end, typically used over and exterior window or door or as an architectural detail in the brick façade</a:t>
            </a:r>
            <a:endParaRPr lang="en-US" sz="2200" dirty="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24400" y="3561867"/>
            <a:ext cx="1673884" cy="27822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24401" y="662647"/>
            <a:ext cx="1673884" cy="24336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29400" y="3561867"/>
            <a:ext cx="1978684" cy="27822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629400" y="662647"/>
            <a:ext cx="1978684" cy="24336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80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3886200" cy="914400"/>
          </a:xfrm>
        </p:spPr>
        <p:txBody>
          <a:bodyPr/>
          <a:lstStyle/>
          <a:p>
            <a:r>
              <a:rPr lang="en-US" sz="4200" b="0" dirty="0">
                <a:solidFill>
                  <a:schemeClr val="tx2"/>
                </a:solidFill>
                <a:latin typeface="+mj-lt"/>
                <a:ea typeface="+mj-ea"/>
                <a:cs typeface="+mj-cs"/>
              </a:rPr>
              <a:t>SPLIT FACE BLOCK</a:t>
            </a:r>
          </a:p>
        </p:txBody>
      </p:sp>
      <p:sp>
        <p:nvSpPr>
          <p:cNvPr id="8" name="Content Placeholder 7"/>
          <p:cNvSpPr>
            <a:spLocks noGrp="1"/>
          </p:cNvSpPr>
          <p:nvPr>
            <p:ph sz="half" idx="2"/>
          </p:nvPr>
        </p:nvSpPr>
        <p:spPr>
          <a:xfrm>
            <a:off x="914400" y="1524000"/>
            <a:ext cx="3582988" cy="1219200"/>
          </a:xfrm>
        </p:spPr>
        <p:txBody>
          <a:bodyPr/>
          <a:lstStyle/>
          <a:p>
            <a:pPr marL="0" indent="0">
              <a:buNone/>
            </a:pPr>
            <a:r>
              <a:rPr lang="en-US" sz="2000" dirty="0"/>
              <a:t>A solid or hollow concrete masonry unit, split lengthwise, so as to provide a rough texture</a:t>
            </a:r>
            <a:endParaRPr lang="en-US" sz="2200" dirty="0"/>
          </a:p>
        </p:txBody>
      </p:sp>
      <p:sp>
        <p:nvSpPr>
          <p:cNvPr id="11" name="Text Placeholder 1"/>
          <p:cNvSpPr>
            <a:spLocks noGrp="1"/>
          </p:cNvSpPr>
          <p:nvPr>
            <p:ph type="body" idx="1"/>
          </p:nvPr>
        </p:nvSpPr>
        <p:spPr>
          <a:xfrm>
            <a:off x="965200" y="3505201"/>
            <a:ext cx="3630930" cy="1219200"/>
          </a:xfrm>
        </p:spPr>
        <p:txBody>
          <a:bodyPr/>
          <a:lstStyle/>
          <a:p>
            <a:r>
              <a:rPr lang="en-US" sz="4200" b="0" dirty="0">
                <a:solidFill>
                  <a:schemeClr val="tx2"/>
                </a:solidFill>
                <a:latin typeface="+mj-lt"/>
                <a:ea typeface="+mj-ea"/>
                <a:cs typeface="+mj-cs"/>
              </a:rPr>
              <a:t>WEEP HOLE</a:t>
            </a:r>
          </a:p>
        </p:txBody>
      </p:sp>
      <p:sp>
        <p:nvSpPr>
          <p:cNvPr id="12" name="Content Placeholder 7"/>
          <p:cNvSpPr>
            <a:spLocks noGrp="1"/>
          </p:cNvSpPr>
          <p:nvPr>
            <p:ph sz="half" idx="2"/>
          </p:nvPr>
        </p:nvSpPr>
        <p:spPr>
          <a:xfrm>
            <a:off x="965200" y="4610100"/>
            <a:ext cx="4125172" cy="1600200"/>
          </a:xfrm>
        </p:spPr>
        <p:txBody>
          <a:bodyPr/>
          <a:lstStyle/>
          <a:p>
            <a:pPr marL="0" indent="0">
              <a:buNone/>
            </a:pPr>
            <a:r>
              <a:rPr lang="en-US" sz="2000" dirty="0"/>
              <a:t>A small opening in a wall or window member, through which accumulated condensation or water may drain to the building exterior</a:t>
            </a:r>
            <a:endParaRPr lang="en-US" sz="2200"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53000" y="3810000"/>
            <a:ext cx="1676400"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3000" y="381000"/>
            <a:ext cx="3655084" cy="22646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34201" y="3810000"/>
            <a:ext cx="1673884"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28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3582988" cy="914400"/>
          </a:xfrm>
        </p:spPr>
        <p:txBody>
          <a:bodyPr/>
          <a:lstStyle/>
          <a:p>
            <a:r>
              <a:rPr lang="en-US" sz="4200" b="0" dirty="0">
                <a:solidFill>
                  <a:schemeClr val="tx2"/>
                </a:solidFill>
                <a:latin typeface="+mj-lt"/>
                <a:ea typeface="+mj-ea"/>
                <a:cs typeface="+mj-cs"/>
              </a:rPr>
              <a:t>STAGGARD</a:t>
            </a:r>
          </a:p>
        </p:txBody>
      </p:sp>
      <p:sp>
        <p:nvSpPr>
          <p:cNvPr id="8" name="Content Placeholder 7"/>
          <p:cNvSpPr>
            <a:spLocks noGrp="1"/>
          </p:cNvSpPr>
          <p:nvPr>
            <p:ph sz="half" idx="2"/>
          </p:nvPr>
        </p:nvSpPr>
        <p:spPr>
          <a:xfrm>
            <a:off x="914400" y="1600200"/>
            <a:ext cx="7772400" cy="1371600"/>
          </a:xfrm>
        </p:spPr>
        <p:txBody>
          <a:bodyPr/>
          <a:lstStyle/>
          <a:p>
            <a:pPr marL="0" indent="0">
              <a:buNone/>
            </a:pPr>
            <a:r>
              <a:rPr lang="en-US" dirty="0"/>
              <a:t>Descriptive of fasteners, joints, studs, etc., arranged in two or more rows so that the beginning of each row is offset from the adjacent one</a:t>
            </a:r>
            <a:endParaRPr lang="en-US" dirty="0"/>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2895600"/>
            <a:ext cx="7467600" cy="365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074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85800"/>
            <a:ext cx="3582988" cy="838200"/>
          </a:xfrm>
        </p:spPr>
        <p:txBody>
          <a:bodyPr/>
          <a:lstStyle/>
          <a:p>
            <a:r>
              <a:rPr lang="en-US" sz="4400" dirty="0">
                <a:solidFill>
                  <a:schemeClr val="tx2"/>
                </a:solidFill>
                <a:latin typeface="+mj-lt"/>
                <a:ea typeface="+mj-ea"/>
                <a:cs typeface="+mj-cs"/>
              </a:rPr>
              <a:t>ADA</a:t>
            </a:r>
          </a:p>
        </p:txBody>
      </p:sp>
      <p:sp>
        <p:nvSpPr>
          <p:cNvPr id="8" name="Content Placeholder 7"/>
          <p:cNvSpPr>
            <a:spLocks noGrp="1"/>
          </p:cNvSpPr>
          <p:nvPr>
            <p:ph sz="half" idx="2"/>
          </p:nvPr>
        </p:nvSpPr>
        <p:spPr>
          <a:xfrm>
            <a:off x="914400" y="1600200"/>
            <a:ext cx="3582988" cy="1447800"/>
          </a:xfrm>
        </p:spPr>
        <p:txBody>
          <a:bodyPr/>
          <a:lstStyle/>
          <a:p>
            <a:pPr marL="0" indent="0">
              <a:buNone/>
            </a:pPr>
            <a:r>
              <a:rPr lang="en-US" dirty="0"/>
              <a:t>Americans with Disabilities Act</a:t>
            </a:r>
            <a:endParaRPr lang="en-US" dirty="0"/>
          </a:p>
        </p:txBody>
      </p:sp>
      <p:sp>
        <p:nvSpPr>
          <p:cNvPr id="14" name="Text Placeholder 1"/>
          <p:cNvSpPr>
            <a:spLocks noGrp="1"/>
          </p:cNvSpPr>
          <p:nvPr>
            <p:ph type="body" idx="1"/>
          </p:nvPr>
        </p:nvSpPr>
        <p:spPr>
          <a:xfrm>
            <a:off x="4800600" y="685800"/>
            <a:ext cx="3582988" cy="838200"/>
          </a:xfrm>
        </p:spPr>
        <p:txBody>
          <a:bodyPr/>
          <a:lstStyle/>
          <a:p>
            <a:r>
              <a:rPr lang="en-US" sz="4400" dirty="0">
                <a:solidFill>
                  <a:schemeClr val="tx2"/>
                </a:solidFill>
                <a:latin typeface="+mj-lt"/>
                <a:ea typeface="+mj-ea"/>
                <a:cs typeface="+mj-cs"/>
              </a:rPr>
              <a:t>AIA</a:t>
            </a:r>
          </a:p>
        </p:txBody>
      </p:sp>
      <p:sp>
        <p:nvSpPr>
          <p:cNvPr id="15" name="Content Placeholder 7"/>
          <p:cNvSpPr>
            <a:spLocks noGrp="1"/>
          </p:cNvSpPr>
          <p:nvPr>
            <p:ph sz="half" idx="2"/>
          </p:nvPr>
        </p:nvSpPr>
        <p:spPr>
          <a:xfrm>
            <a:off x="4800600" y="1600200"/>
            <a:ext cx="3582988" cy="1447800"/>
          </a:xfrm>
        </p:spPr>
        <p:txBody>
          <a:bodyPr/>
          <a:lstStyle/>
          <a:p>
            <a:pPr marL="0" indent="0">
              <a:buNone/>
            </a:pPr>
            <a:r>
              <a:rPr lang="en-US" dirty="0"/>
              <a:t>American Institute of Architects</a:t>
            </a:r>
            <a:endParaRPr lang="en-US" dirty="0"/>
          </a:p>
        </p:txBody>
      </p:sp>
      <p:sp>
        <p:nvSpPr>
          <p:cNvPr id="16" name="Text Placeholder 1"/>
          <p:cNvSpPr>
            <a:spLocks noGrp="1"/>
          </p:cNvSpPr>
          <p:nvPr>
            <p:ph type="body" idx="1"/>
          </p:nvPr>
        </p:nvSpPr>
        <p:spPr>
          <a:xfrm>
            <a:off x="914400" y="2819400"/>
            <a:ext cx="3582988" cy="838200"/>
          </a:xfrm>
        </p:spPr>
        <p:txBody>
          <a:bodyPr/>
          <a:lstStyle/>
          <a:p>
            <a:r>
              <a:rPr lang="en-US" sz="4400" dirty="0">
                <a:solidFill>
                  <a:schemeClr val="tx2"/>
                </a:solidFill>
                <a:latin typeface="+mj-lt"/>
                <a:ea typeface="+mj-ea"/>
                <a:cs typeface="+mj-cs"/>
              </a:rPr>
              <a:t>P.E</a:t>
            </a:r>
            <a:r>
              <a:rPr lang="en-US" sz="4400" dirty="0"/>
              <a:t>.</a:t>
            </a:r>
            <a:endParaRPr lang="en-US" sz="4400" dirty="0">
              <a:solidFill>
                <a:schemeClr val="tx2"/>
              </a:solidFill>
              <a:latin typeface="+mj-lt"/>
              <a:ea typeface="+mj-ea"/>
              <a:cs typeface="+mj-cs"/>
            </a:endParaRPr>
          </a:p>
        </p:txBody>
      </p:sp>
      <p:sp>
        <p:nvSpPr>
          <p:cNvPr id="17" name="Content Placeholder 7"/>
          <p:cNvSpPr>
            <a:spLocks noGrp="1"/>
          </p:cNvSpPr>
          <p:nvPr>
            <p:ph sz="half" idx="2"/>
          </p:nvPr>
        </p:nvSpPr>
        <p:spPr>
          <a:xfrm>
            <a:off x="914400" y="3733800"/>
            <a:ext cx="3582988" cy="1447800"/>
          </a:xfrm>
        </p:spPr>
        <p:txBody>
          <a:bodyPr/>
          <a:lstStyle/>
          <a:p>
            <a:pPr marL="0" indent="0">
              <a:buNone/>
            </a:pPr>
            <a:r>
              <a:rPr lang="en-US" dirty="0"/>
              <a:t>Professional Engineer</a:t>
            </a:r>
            <a:endParaRPr lang="en-US" dirty="0"/>
          </a:p>
        </p:txBody>
      </p:sp>
    </p:spTree>
    <p:extLst>
      <p:ext uri="{BB962C8B-B14F-4D97-AF65-F5344CB8AC3E}">
        <p14:creationId xmlns:p14="http://schemas.microsoft.com/office/powerpoint/2010/main" val="420524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P spid="16" grpId="0" build="p"/>
      <p:bldP spid="1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3582988" cy="914400"/>
          </a:xfrm>
        </p:spPr>
        <p:txBody>
          <a:bodyPr/>
          <a:lstStyle/>
          <a:p>
            <a:r>
              <a:rPr lang="en-US" sz="4400" b="0" dirty="0">
                <a:solidFill>
                  <a:schemeClr val="tx2"/>
                </a:solidFill>
                <a:latin typeface="+mj-lt"/>
                <a:ea typeface="+mj-ea"/>
                <a:cs typeface="+mj-cs"/>
              </a:rPr>
              <a:t>AIR</a:t>
            </a:r>
            <a:r>
              <a:rPr lang="en-US" sz="4400" dirty="0"/>
              <a:t> </a:t>
            </a:r>
            <a:r>
              <a:rPr lang="en-US" sz="4400" b="0" dirty="0">
                <a:solidFill>
                  <a:schemeClr val="tx2"/>
                </a:solidFill>
                <a:latin typeface="+mj-lt"/>
                <a:ea typeface="+mj-ea"/>
                <a:cs typeface="+mj-cs"/>
              </a:rPr>
              <a:t>SPACE</a:t>
            </a:r>
          </a:p>
        </p:txBody>
      </p:sp>
      <p:sp>
        <p:nvSpPr>
          <p:cNvPr id="8" name="Content Placeholder 7"/>
          <p:cNvSpPr>
            <a:spLocks noGrp="1"/>
          </p:cNvSpPr>
          <p:nvPr>
            <p:ph sz="half" idx="2"/>
          </p:nvPr>
        </p:nvSpPr>
        <p:spPr>
          <a:xfrm>
            <a:off x="914400" y="1600200"/>
            <a:ext cx="3582988" cy="1828800"/>
          </a:xfrm>
        </p:spPr>
        <p:txBody>
          <a:bodyPr/>
          <a:lstStyle/>
          <a:p>
            <a:pPr marL="0" indent="0">
              <a:buNone/>
            </a:pPr>
            <a:r>
              <a:rPr lang="en-US" dirty="0"/>
              <a:t>A void space between building materials</a:t>
            </a:r>
            <a:endParaRPr lang="en-US" dirty="0"/>
          </a:p>
        </p:txBody>
      </p:sp>
      <p:sp>
        <p:nvSpPr>
          <p:cNvPr id="3" name="Text Placeholder 2"/>
          <p:cNvSpPr>
            <a:spLocks noGrp="1"/>
          </p:cNvSpPr>
          <p:nvPr>
            <p:ph type="body" sz="quarter" idx="3"/>
          </p:nvPr>
        </p:nvSpPr>
        <p:spPr>
          <a:xfrm>
            <a:off x="906780" y="2743200"/>
            <a:ext cx="4114800" cy="1554162"/>
          </a:xfrm>
        </p:spPr>
        <p:txBody>
          <a:bodyPr/>
          <a:lstStyle/>
          <a:p>
            <a:r>
              <a:rPr lang="en-US" sz="4400" b="0" dirty="0">
                <a:solidFill>
                  <a:schemeClr val="tx2"/>
                </a:solidFill>
                <a:latin typeface="+mj-lt"/>
                <a:ea typeface="+mj-ea"/>
                <a:cs typeface="+mj-cs"/>
              </a:rPr>
              <a:t>BRICK</a:t>
            </a:r>
          </a:p>
        </p:txBody>
      </p:sp>
      <p:sp>
        <p:nvSpPr>
          <p:cNvPr id="4" name="Content Placeholder 3"/>
          <p:cNvSpPr>
            <a:spLocks noGrp="1"/>
          </p:cNvSpPr>
          <p:nvPr>
            <p:ph sz="quarter" idx="4"/>
          </p:nvPr>
        </p:nvSpPr>
        <p:spPr>
          <a:xfrm>
            <a:off x="914400" y="4343400"/>
            <a:ext cx="3657600" cy="2198687"/>
          </a:xfrm>
        </p:spPr>
        <p:txBody>
          <a:bodyPr/>
          <a:lstStyle/>
          <a:p>
            <a:pPr marL="0" indent="0">
              <a:buNone/>
            </a:pPr>
            <a:r>
              <a:rPr lang="en-US" dirty="0"/>
              <a:t>A solid or hollow masonry unit of clay or shale, molded into a rectangular shape</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0" y="231723"/>
            <a:ext cx="4191000" cy="30417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81587" y="3505200"/>
            <a:ext cx="3171825" cy="3171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378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
          </p:nvPr>
        </p:nvSpPr>
        <p:spPr>
          <a:xfrm>
            <a:off x="922020" y="-7620"/>
            <a:ext cx="3268980" cy="1554162"/>
          </a:xfrm>
        </p:spPr>
        <p:txBody>
          <a:bodyPr/>
          <a:lstStyle/>
          <a:p>
            <a:r>
              <a:rPr lang="en-US" sz="4400" b="0" dirty="0" smtClean="0">
                <a:solidFill>
                  <a:schemeClr val="tx2"/>
                </a:solidFill>
                <a:latin typeface="+mj-lt"/>
                <a:ea typeface="+mj-ea"/>
                <a:cs typeface="+mj-cs"/>
              </a:rPr>
              <a:t>BEARING WALL</a:t>
            </a:r>
            <a:endParaRPr lang="en-US" sz="4400" b="0" dirty="0">
              <a:solidFill>
                <a:schemeClr val="tx2"/>
              </a:solidFill>
              <a:latin typeface="+mj-lt"/>
              <a:ea typeface="+mj-ea"/>
              <a:cs typeface="+mj-cs"/>
            </a:endParaRPr>
          </a:p>
        </p:txBody>
      </p:sp>
      <p:sp>
        <p:nvSpPr>
          <p:cNvPr id="4" name="Content Placeholder 3"/>
          <p:cNvSpPr>
            <a:spLocks noGrp="1"/>
          </p:cNvSpPr>
          <p:nvPr>
            <p:ph sz="quarter" idx="4"/>
          </p:nvPr>
        </p:nvSpPr>
        <p:spPr>
          <a:xfrm>
            <a:off x="929640" y="1592580"/>
            <a:ext cx="3657600" cy="2198687"/>
          </a:xfrm>
        </p:spPr>
        <p:txBody>
          <a:bodyPr/>
          <a:lstStyle/>
          <a:p>
            <a:pPr marL="0" indent="0">
              <a:buNone/>
            </a:pPr>
            <a:r>
              <a:rPr lang="en-US" dirty="0"/>
              <a:t>A wall capable of supporting an imposed load</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00600" y="3352800"/>
            <a:ext cx="4074886" cy="30673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Placeholder 2"/>
          <p:cNvSpPr>
            <a:spLocks noGrp="1"/>
          </p:cNvSpPr>
          <p:nvPr>
            <p:ph type="body" sz="quarter" idx="3"/>
          </p:nvPr>
        </p:nvSpPr>
        <p:spPr>
          <a:xfrm>
            <a:off x="990600" y="2956719"/>
            <a:ext cx="4114800" cy="1554162"/>
          </a:xfrm>
        </p:spPr>
        <p:txBody>
          <a:bodyPr/>
          <a:lstStyle/>
          <a:p>
            <a:r>
              <a:rPr lang="en-US" sz="4400" b="0" dirty="0">
                <a:solidFill>
                  <a:schemeClr val="tx2"/>
                </a:solidFill>
                <a:latin typeface="+mj-lt"/>
                <a:ea typeface="+mj-ea"/>
                <a:cs typeface="+mj-cs"/>
              </a:rPr>
              <a:t>NONBEARING WALL</a:t>
            </a:r>
          </a:p>
        </p:txBody>
      </p:sp>
      <p:sp>
        <p:nvSpPr>
          <p:cNvPr id="11" name="Content Placeholder 3"/>
          <p:cNvSpPr>
            <a:spLocks noGrp="1"/>
          </p:cNvSpPr>
          <p:nvPr>
            <p:ph sz="quarter" idx="4"/>
          </p:nvPr>
        </p:nvSpPr>
        <p:spPr>
          <a:xfrm>
            <a:off x="998220" y="4556919"/>
            <a:ext cx="3657600" cy="2198687"/>
          </a:xfrm>
        </p:spPr>
        <p:txBody>
          <a:bodyPr/>
          <a:lstStyle/>
          <a:p>
            <a:pPr marL="0" indent="0">
              <a:buNone/>
            </a:pPr>
            <a:r>
              <a:rPr lang="en-US" dirty="0"/>
              <a:t>A wall supporting no load other than its own weight</a:t>
            </a:r>
            <a:endParaRPr lang="en-US" dirty="0"/>
          </a:p>
        </p:txBody>
      </p:sp>
      <p:sp>
        <p:nvSpPr>
          <p:cNvPr id="12" name="Text Placeholder 2"/>
          <p:cNvSpPr>
            <a:spLocks noGrp="1"/>
          </p:cNvSpPr>
          <p:nvPr>
            <p:ph type="body" sz="quarter" idx="3"/>
          </p:nvPr>
        </p:nvSpPr>
        <p:spPr>
          <a:xfrm>
            <a:off x="4760686" y="-18143"/>
            <a:ext cx="4114800" cy="1554162"/>
          </a:xfrm>
        </p:spPr>
        <p:txBody>
          <a:bodyPr/>
          <a:lstStyle/>
          <a:p>
            <a:r>
              <a:rPr lang="en-US" sz="4400" b="0" dirty="0">
                <a:solidFill>
                  <a:schemeClr val="tx2"/>
                </a:solidFill>
                <a:latin typeface="+mj-lt"/>
                <a:ea typeface="+mj-ea"/>
                <a:cs typeface="+mj-cs"/>
              </a:rPr>
              <a:t>LOAD-BEARING PARTITION</a:t>
            </a:r>
          </a:p>
        </p:txBody>
      </p:sp>
      <p:sp>
        <p:nvSpPr>
          <p:cNvPr id="13" name="Content Placeholder 3"/>
          <p:cNvSpPr>
            <a:spLocks noGrp="1"/>
          </p:cNvSpPr>
          <p:nvPr>
            <p:ph sz="quarter" idx="4"/>
          </p:nvPr>
        </p:nvSpPr>
        <p:spPr>
          <a:xfrm>
            <a:off x="4768306" y="1582057"/>
            <a:ext cx="3657600" cy="2198687"/>
          </a:xfrm>
        </p:spPr>
        <p:txBody>
          <a:bodyPr/>
          <a:lstStyle/>
          <a:p>
            <a:pPr marL="0" indent="0">
              <a:buNone/>
            </a:pPr>
            <a:r>
              <a:rPr lang="en-US" dirty="0"/>
              <a:t>A partition capable of supporting an imposed load in addition to its own weight</a:t>
            </a:r>
            <a:endParaRPr lang="en-US" dirty="0"/>
          </a:p>
        </p:txBody>
      </p:sp>
    </p:spTree>
    <p:extLst>
      <p:ext uri="{BB962C8B-B14F-4D97-AF65-F5344CB8AC3E}">
        <p14:creationId xmlns:p14="http://schemas.microsoft.com/office/powerpoint/2010/main" val="19421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P spid="12" grpId="0" build="p"/>
      <p:bldP spid="1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3582988" cy="914400"/>
          </a:xfrm>
        </p:spPr>
        <p:txBody>
          <a:bodyPr/>
          <a:lstStyle/>
          <a:p>
            <a:r>
              <a:rPr lang="en-US" sz="4400" b="0" dirty="0">
                <a:solidFill>
                  <a:schemeClr val="tx2"/>
                </a:solidFill>
                <a:latin typeface="+mj-lt"/>
                <a:ea typeface="+mj-ea"/>
                <a:cs typeface="+mj-cs"/>
              </a:rPr>
              <a:t>CANTILEVER</a:t>
            </a:r>
          </a:p>
        </p:txBody>
      </p:sp>
      <p:sp>
        <p:nvSpPr>
          <p:cNvPr id="8" name="Content Placeholder 7"/>
          <p:cNvSpPr>
            <a:spLocks noGrp="1"/>
          </p:cNvSpPr>
          <p:nvPr>
            <p:ph sz="half" idx="2"/>
          </p:nvPr>
        </p:nvSpPr>
        <p:spPr>
          <a:xfrm>
            <a:off x="914400" y="1600200"/>
            <a:ext cx="3582988" cy="1828800"/>
          </a:xfrm>
        </p:spPr>
        <p:txBody>
          <a:bodyPr/>
          <a:lstStyle/>
          <a:p>
            <a:pPr marL="0" indent="0">
              <a:buNone/>
            </a:pPr>
            <a:r>
              <a:rPr lang="en-US" dirty="0"/>
              <a:t>A beam, girder, truss, or other structural member which projects beyond its supporting wall or column</a:t>
            </a:r>
            <a:endParaRPr lang="en-US" dirty="0"/>
          </a:p>
        </p:txBody>
      </p:sp>
      <p:sp>
        <p:nvSpPr>
          <p:cNvPr id="3" name="Text Placeholder 2"/>
          <p:cNvSpPr>
            <a:spLocks noGrp="1"/>
          </p:cNvSpPr>
          <p:nvPr>
            <p:ph type="body" sz="quarter" idx="3"/>
          </p:nvPr>
        </p:nvSpPr>
        <p:spPr>
          <a:xfrm>
            <a:off x="906780" y="2743200"/>
            <a:ext cx="4114800" cy="1554162"/>
          </a:xfrm>
        </p:spPr>
        <p:txBody>
          <a:bodyPr/>
          <a:lstStyle/>
          <a:p>
            <a:r>
              <a:rPr lang="en-US" sz="4400" b="0" dirty="0">
                <a:solidFill>
                  <a:schemeClr val="tx2"/>
                </a:solidFill>
                <a:latin typeface="+mj-lt"/>
                <a:ea typeface="+mj-ea"/>
                <a:cs typeface="+mj-cs"/>
              </a:rPr>
              <a:t>CAPITAL</a:t>
            </a:r>
          </a:p>
        </p:txBody>
      </p:sp>
      <p:sp>
        <p:nvSpPr>
          <p:cNvPr id="4" name="Content Placeholder 3"/>
          <p:cNvSpPr>
            <a:spLocks noGrp="1"/>
          </p:cNvSpPr>
          <p:nvPr>
            <p:ph sz="quarter" idx="4"/>
          </p:nvPr>
        </p:nvSpPr>
        <p:spPr>
          <a:xfrm>
            <a:off x="914400" y="4343400"/>
            <a:ext cx="3657600" cy="2198687"/>
          </a:xfrm>
        </p:spPr>
        <p:txBody>
          <a:bodyPr/>
          <a:lstStyle/>
          <a:p>
            <a:pPr marL="0" indent="0">
              <a:buNone/>
            </a:pPr>
            <a:r>
              <a:rPr lang="en-US" dirty="0"/>
              <a:t>The topmost member of a column</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0" y="533399"/>
            <a:ext cx="4191000" cy="2895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3733801"/>
            <a:ext cx="4190999"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32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85800"/>
            <a:ext cx="7315200" cy="838200"/>
          </a:xfrm>
        </p:spPr>
        <p:txBody>
          <a:bodyPr/>
          <a:lstStyle/>
          <a:p>
            <a:r>
              <a:rPr lang="en-US" sz="4400" b="0" dirty="0">
                <a:solidFill>
                  <a:schemeClr val="tx2"/>
                </a:solidFill>
                <a:latin typeface="+mj-lt"/>
                <a:ea typeface="+mj-ea"/>
                <a:cs typeface="+mj-cs"/>
              </a:rPr>
              <a:t>CAST-IN-PLACE</a:t>
            </a:r>
            <a:r>
              <a:rPr lang="en-US" sz="4400" dirty="0"/>
              <a:t> </a:t>
            </a:r>
            <a:r>
              <a:rPr lang="en-US" sz="4400" b="0" dirty="0">
                <a:solidFill>
                  <a:schemeClr val="tx2"/>
                </a:solidFill>
                <a:latin typeface="+mj-lt"/>
                <a:ea typeface="+mj-ea"/>
                <a:cs typeface="+mj-cs"/>
              </a:rPr>
              <a:t>CONCRETE</a:t>
            </a:r>
          </a:p>
        </p:txBody>
      </p:sp>
      <p:sp>
        <p:nvSpPr>
          <p:cNvPr id="8" name="Content Placeholder 7"/>
          <p:cNvSpPr>
            <a:spLocks noGrp="1"/>
          </p:cNvSpPr>
          <p:nvPr>
            <p:ph sz="half" idx="2"/>
          </p:nvPr>
        </p:nvSpPr>
        <p:spPr>
          <a:xfrm>
            <a:off x="914400" y="1600201"/>
            <a:ext cx="3429000" cy="2133600"/>
          </a:xfrm>
        </p:spPr>
        <p:txBody>
          <a:bodyPr/>
          <a:lstStyle/>
          <a:p>
            <a:pPr marL="0" indent="0">
              <a:buNone/>
            </a:pPr>
            <a:r>
              <a:rPr lang="en-US" dirty="0"/>
              <a:t>Concrete which is deposited in the place where it is required to harden as part of the structure</a:t>
            </a:r>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1" y="1561473"/>
            <a:ext cx="4191000" cy="23247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1" y="4038600"/>
            <a:ext cx="4191000" cy="26257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5800" y="3581399"/>
            <a:ext cx="3657600" cy="30829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319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3582988"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r>
              <a:rPr lang="en-US" sz="4400" b="0" dirty="0" smtClean="0">
                <a:solidFill>
                  <a:schemeClr val="tx2"/>
                </a:solidFill>
                <a:latin typeface="+mj-lt"/>
                <a:ea typeface="+mj-ea"/>
                <a:cs typeface="+mj-cs"/>
              </a:rPr>
              <a:t>CAVITY  WALL</a:t>
            </a:r>
            <a:endParaRPr lang="en-US" sz="4400" b="0" dirty="0">
              <a:solidFill>
                <a:schemeClr val="tx2"/>
              </a:solidFill>
              <a:latin typeface="+mj-lt"/>
              <a:ea typeface="+mj-ea"/>
              <a:cs typeface="+mj-cs"/>
            </a:endParaRPr>
          </a:p>
        </p:txBody>
      </p:sp>
      <p:sp>
        <p:nvSpPr>
          <p:cNvPr id="8" name="Content Placeholder 7"/>
          <p:cNvSpPr>
            <a:spLocks noGrp="1"/>
          </p:cNvSpPr>
          <p:nvPr>
            <p:ph sz="half" idx="2"/>
          </p:nvPr>
        </p:nvSpPr>
        <p:spPr>
          <a:xfrm>
            <a:off x="914400" y="1600200"/>
            <a:ext cx="3582988" cy="1828800"/>
          </a:xfrm>
        </p:spPr>
        <p:txBody>
          <a:bodyPr/>
          <a:lstStyle/>
          <a:p>
            <a:pPr marL="0" indent="0">
              <a:buNone/>
            </a:pPr>
            <a:r>
              <a:rPr lang="en-US" dirty="0"/>
              <a:t>An exterior wall, usually masonry, consisting of an outer and inner with separated by a continuous air space, but connected together by wire or sheet-metal ties. The dead air space provides improved thermal insulation</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97401" y="228600"/>
            <a:ext cx="4191000" cy="198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97401" y="2438400"/>
            <a:ext cx="4191000" cy="4191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5562600" y="6324600"/>
            <a:ext cx="2362200" cy="3048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389870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3582988" cy="914400"/>
          </a:xfrm>
        </p:spPr>
        <p:txBody>
          <a:bodyPr/>
          <a:lstStyle/>
          <a:p>
            <a:r>
              <a:rPr lang="en-US" sz="4200" b="0" dirty="0">
                <a:solidFill>
                  <a:schemeClr val="tx2"/>
                </a:solidFill>
                <a:latin typeface="+mj-lt"/>
                <a:ea typeface="+mj-ea"/>
                <a:cs typeface="+mj-cs"/>
              </a:rPr>
              <a:t>CHASE/SHAFT</a:t>
            </a:r>
          </a:p>
        </p:txBody>
      </p:sp>
      <p:sp>
        <p:nvSpPr>
          <p:cNvPr id="8" name="Content Placeholder 7"/>
          <p:cNvSpPr>
            <a:spLocks noGrp="1"/>
          </p:cNvSpPr>
          <p:nvPr>
            <p:ph sz="half" idx="2"/>
          </p:nvPr>
        </p:nvSpPr>
        <p:spPr>
          <a:xfrm>
            <a:off x="914400" y="1600200"/>
            <a:ext cx="3582988" cy="1828800"/>
          </a:xfrm>
        </p:spPr>
        <p:txBody>
          <a:bodyPr/>
          <a:lstStyle/>
          <a:p>
            <a:pPr marL="0" indent="0">
              <a:buNone/>
            </a:pPr>
            <a:r>
              <a:rPr lang="en-US" dirty="0"/>
              <a:t>A continuous recess built into a wall to receive pipes, conduit, and/or ductwork</a:t>
            </a:r>
            <a:endParaRPr lang="en-US" dirty="0"/>
          </a:p>
        </p:txBody>
      </p:sp>
      <p:sp>
        <p:nvSpPr>
          <p:cNvPr id="3" name="Text Placeholder 2"/>
          <p:cNvSpPr>
            <a:spLocks noGrp="1"/>
          </p:cNvSpPr>
          <p:nvPr>
            <p:ph type="body" sz="quarter" idx="3"/>
          </p:nvPr>
        </p:nvSpPr>
        <p:spPr>
          <a:xfrm>
            <a:off x="906780" y="2743200"/>
            <a:ext cx="4114800" cy="1554162"/>
          </a:xfrm>
        </p:spPr>
        <p:txBody>
          <a:bodyPr/>
          <a:lstStyle/>
          <a:p>
            <a:r>
              <a:rPr lang="en-US" sz="4200" b="0" dirty="0">
                <a:solidFill>
                  <a:schemeClr val="tx2"/>
                </a:solidFill>
                <a:latin typeface="+mj-lt"/>
                <a:ea typeface="+mj-ea"/>
                <a:cs typeface="+mj-cs"/>
              </a:rPr>
              <a:t>COLUMN</a:t>
            </a:r>
          </a:p>
        </p:txBody>
      </p:sp>
      <p:sp>
        <p:nvSpPr>
          <p:cNvPr id="4" name="Content Placeholder 3"/>
          <p:cNvSpPr>
            <a:spLocks noGrp="1"/>
          </p:cNvSpPr>
          <p:nvPr>
            <p:ph sz="quarter" idx="4"/>
          </p:nvPr>
        </p:nvSpPr>
        <p:spPr>
          <a:xfrm>
            <a:off x="914400" y="4343400"/>
            <a:ext cx="3657600" cy="2198687"/>
          </a:xfrm>
        </p:spPr>
        <p:txBody>
          <a:bodyPr/>
          <a:lstStyle/>
          <a:p>
            <a:pPr marL="0" indent="0">
              <a:buNone/>
            </a:pPr>
            <a:r>
              <a:rPr lang="en-US" dirty="0"/>
              <a:t>A vertical structural member that supports a load which acts in the direction of its longitudinal axis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1" y="304800"/>
            <a:ext cx="4190998" cy="30417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9621" y="3733801"/>
            <a:ext cx="1059179"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867658" y="3733801"/>
            <a:ext cx="2811262"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895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theme1.xml><?xml version="1.0" encoding="utf-8"?>
<a:theme xmlns:a="http://schemas.openxmlformats.org/drawingml/2006/main" name="Blueprint design template">
  <a:themeElements>
    <a:clrScheme name="Office Theme 2">
      <a:dk1>
        <a:srgbClr val="40458C"/>
      </a:dk1>
      <a:lt1>
        <a:srgbClr val="FFFFFF"/>
      </a:lt1>
      <a:dk2>
        <a:srgbClr val="9900CC"/>
      </a:dk2>
      <a:lt2>
        <a:srgbClr val="1B285F"/>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Office Theme">
      <a:majorFont>
        <a:latin typeface="Tahoma"/>
        <a:ea typeface=""/>
        <a:cs typeface="Tahoma"/>
      </a:majorFont>
      <a:minorFont>
        <a:latin typeface="Tahoma"/>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ffice Theme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Office Theme 2">
        <a:dk1>
          <a:srgbClr val="40458C"/>
        </a:dk1>
        <a:lt1>
          <a:srgbClr val="FFFFFF"/>
        </a:lt1>
        <a:dk2>
          <a:srgbClr val="9900CC"/>
        </a:dk2>
        <a:lt2>
          <a:srgbClr val="1B285F"/>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4D4D4D"/>
        </a:dk2>
        <a:lt2>
          <a:srgbClr val="333333"/>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Office Theme 6">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Office Theme 7">
        <a:dk1>
          <a:srgbClr val="003D62"/>
        </a:dk1>
        <a:lt1>
          <a:srgbClr val="E3F0F9"/>
        </a:lt1>
        <a:dk2>
          <a:srgbClr val="006699"/>
        </a:dk2>
        <a:lt2>
          <a:srgbClr val="000000"/>
        </a:lt2>
        <a:accent1>
          <a:srgbClr val="9AC0EA"/>
        </a:accent1>
        <a:accent2>
          <a:srgbClr val="80C3C8"/>
        </a:accent2>
        <a:accent3>
          <a:srgbClr val="EFF6FB"/>
        </a:accent3>
        <a:accent4>
          <a:srgbClr val="003353"/>
        </a:accent4>
        <a:accent5>
          <a:srgbClr val="CADCF3"/>
        </a:accent5>
        <a:accent6>
          <a:srgbClr val="73B0B5"/>
        </a:accent6>
        <a:hlink>
          <a:srgbClr val="81ABCB"/>
        </a:hlink>
        <a:folHlink>
          <a:srgbClr val="FFFFFF"/>
        </a:folHlink>
      </a:clrScheme>
      <a:clrMap bg1="lt1" tx1="dk1" bg2="lt2" tx2="dk2" accent1="accent1" accent2="accent2" accent3="accent3" accent4="accent4" accent5="accent5" accent6="accent6" hlink="hlink" folHlink="folHlink"/>
    </a:extraClrScheme>
    <a:extraClrScheme>
      <a:clrScheme name="Office Theme 8">
        <a:dk1>
          <a:srgbClr val="003D62"/>
        </a:dk1>
        <a:lt1>
          <a:srgbClr val="FFFFFF"/>
        </a:lt1>
        <a:dk2>
          <a:srgbClr val="006699"/>
        </a:dk2>
        <a:lt2>
          <a:srgbClr val="000000"/>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
      <a:clrScheme name="Office Theme 9">
        <a:dk1>
          <a:srgbClr val="333300"/>
        </a:dk1>
        <a:lt1>
          <a:srgbClr val="FFFFFF"/>
        </a:lt1>
        <a:dk2>
          <a:srgbClr val="663300"/>
        </a:dk2>
        <a:lt2>
          <a:srgbClr val="000000"/>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Blueprint design template</Template>
  <TotalTime>680</TotalTime>
  <Words>998</Words>
  <Application>Microsoft Office PowerPoint</Application>
  <PresentationFormat>On-screen Show (4:3)</PresentationFormat>
  <Paragraphs>98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Blueprint design template</vt:lpstr>
      <vt:lpstr>Architectural CAD I – IM230</vt:lpstr>
      <vt:lpstr>GROUP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Course Title</dc:title>
  <dc:creator>Kay Adams Manion</dc:creator>
  <cp:lastModifiedBy>SHSBT</cp:lastModifiedBy>
  <cp:revision>67</cp:revision>
  <cp:lastPrinted>1601-01-01T00:00:00Z</cp:lastPrinted>
  <dcterms:created xsi:type="dcterms:W3CDTF">2014-08-15T00:37:59Z</dcterms:created>
  <dcterms:modified xsi:type="dcterms:W3CDTF">2014-09-01T01:44:40Z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TC010689871033</vt:lpwstr>
  </property>
</Properties>
</file>