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-1500" y="-90"/>
      </p:cViewPr>
      <p:guideLst>
        <p:guide orient="horz" pos="235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01" name="Group 10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3882" name="Group 90"/>
            <p:cNvGrpSpPr>
              <a:grpSpLocks/>
            </p:cNvGrpSpPr>
            <p:nvPr userDrawn="1"/>
          </p:nvGrpSpPr>
          <p:grpSpPr bwMode="auto">
            <a:xfrm>
              <a:off x="696" y="1979"/>
              <a:ext cx="3132" cy="324"/>
              <a:chOff x="696" y="894"/>
              <a:chExt cx="3132" cy="324"/>
            </a:xfrm>
          </p:grpSpPr>
          <p:sp>
            <p:nvSpPr>
              <p:cNvPr id="33878" name="Rectangle 86"/>
              <p:cNvSpPr>
                <a:spLocks noChangeArrowheads="1"/>
              </p:cNvSpPr>
              <p:nvPr userDrawn="1"/>
            </p:nvSpPr>
            <p:spPr bwMode="ltGray">
              <a:xfrm>
                <a:off x="696" y="894"/>
                <a:ext cx="1104" cy="28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79" name="Rectangle 87"/>
              <p:cNvSpPr>
                <a:spLocks noChangeArrowheads="1"/>
              </p:cNvSpPr>
              <p:nvPr userDrawn="1"/>
            </p:nvSpPr>
            <p:spPr bwMode="ltGray">
              <a:xfrm>
                <a:off x="696" y="1122"/>
                <a:ext cx="1440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80" name="Rectangle 88"/>
              <p:cNvSpPr>
                <a:spLocks noChangeArrowheads="1"/>
              </p:cNvSpPr>
              <p:nvPr userDrawn="1"/>
            </p:nvSpPr>
            <p:spPr bwMode="ltGray">
              <a:xfrm>
                <a:off x="1716" y="1068"/>
                <a:ext cx="2112" cy="10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81" name="Rectangle 89"/>
              <p:cNvSpPr>
                <a:spLocks noChangeArrowheads="1"/>
              </p:cNvSpPr>
              <p:nvPr userDrawn="1"/>
            </p:nvSpPr>
            <p:spPr bwMode="ltGray">
              <a:xfrm>
                <a:off x="1713" y="954"/>
                <a:ext cx="1872" cy="14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33848" name="Rectangle 56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33794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33795" name="Group 3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33796" name="Line 4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797" name="Line 5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798" name="Line 6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799" name="Line 7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00" name="Line 8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01" name="Line 9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02" name="Line 10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0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0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0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06" name="Line 14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07" name="Line 15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0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0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1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11" name="Line 19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12" name="Line 20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1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1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1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16" name="Line 24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17" name="Line 25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3818" name="Group 26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33819" name="Line 27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20" name="Line 28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21" name="Line 29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22" name="Line 30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23" name="Line 31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24" name="Line 32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25" name="Line 33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26" name="Line 34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27" name="Line 35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28" name="Line 36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29" name="Line 37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30" name="Line 38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31" name="Line 39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32" name="Line 40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33" name="Line 41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34" name="Line 42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35" name="Line 43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36" name="Line 44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37" name="Line 45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38" name="Line 46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39" name="Line 47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40" name="Line 48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41" name="Line 49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42" name="Line 50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43" name="Line 51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44" name="Line 52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45" name="Line 53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46" name="Line 54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47" name="Line 55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33872" name="Line 80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33898" name="Group 106"/>
            <p:cNvGrpSpPr>
              <a:grpSpLocks/>
            </p:cNvGrpSpPr>
            <p:nvPr userDrawn="1"/>
          </p:nvGrpSpPr>
          <p:grpSpPr bwMode="auto">
            <a:xfrm>
              <a:off x="261" y="1962"/>
              <a:ext cx="3567" cy="1494"/>
              <a:chOff x="261" y="877"/>
              <a:chExt cx="3567" cy="1494"/>
            </a:xfrm>
          </p:grpSpPr>
          <p:sp>
            <p:nvSpPr>
              <p:cNvPr id="33874" name="Line 82"/>
              <p:cNvSpPr>
                <a:spLocks noChangeShapeType="1"/>
              </p:cNvSpPr>
              <p:nvPr/>
            </p:nvSpPr>
            <p:spPr bwMode="ltGray">
              <a:xfrm flipH="1">
                <a:off x="261" y="951"/>
                <a:ext cx="1533" cy="3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75" name="Line 83"/>
              <p:cNvSpPr>
                <a:spLocks noChangeShapeType="1"/>
              </p:cNvSpPr>
              <p:nvPr/>
            </p:nvSpPr>
            <p:spPr bwMode="ltGray">
              <a:xfrm>
                <a:off x="383" y="879"/>
                <a:ext cx="0" cy="149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76" name="Arc 84"/>
              <p:cNvSpPr>
                <a:spLocks/>
              </p:cNvSpPr>
              <p:nvPr/>
            </p:nvSpPr>
            <p:spPr bwMode="ltGray">
              <a:xfrm rot="16200000" flipH="1">
                <a:off x="303" y="87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83" name="Arc 91"/>
              <p:cNvSpPr>
                <a:spLocks/>
              </p:cNvSpPr>
              <p:nvPr userDrawn="1"/>
            </p:nvSpPr>
            <p:spPr bwMode="ltGray">
              <a:xfrm>
                <a:off x="692" y="895"/>
                <a:ext cx="267" cy="209"/>
              </a:xfrm>
              <a:custGeom>
                <a:avLst/>
                <a:gdLst>
                  <a:gd name="G0" fmla="+- 16787 0 0"/>
                  <a:gd name="G1" fmla="+- 8563 0 0"/>
                  <a:gd name="G2" fmla="+- 21600 0 0"/>
                  <a:gd name="T0" fmla="*/ 36617 w 38387"/>
                  <a:gd name="T1" fmla="*/ 0 h 30163"/>
                  <a:gd name="T2" fmla="*/ 0 w 38387"/>
                  <a:gd name="T3" fmla="*/ 22156 h 30163"/>
                  <a:gd name="T4" fmla="*/ 16787 w 38387"/>
                  <a:gd name="T5" fmla="*/ 8563 h 30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387" h="30163" fill="none" extrusionOk="0">
                    <a:moveTo>
                      <a:pt x="36617" y="-1"/>
                    </a:moveTo>
                    <a:cubicBezTo>
                      <a:pt x="37784" y="2703"/>
                      <a:pt x="38387" y="5617"/>
                      <a:pt x="38387" y="8563"/>
                    </a:cubicBezTo>
                    <a:cubicBezTo>
                      <a:pt x="38387" y="20492"/>
                      <a:pt x="28716" y="30163"/>
                      <a:pt x="16787" y="30163"/>
                    </a:cubicBezTo>
                    <a:cubicBezTo>
                      <a:pt x="10269" y="30163"/>
                      <a:pt x="4101" y="27220"/>
                      <a:pt x="0" y="22155"/>
                    </a:cubicBezTo>
                  </a:path>
                  <a:path w="38387" h="30163" stroke="0" extrusionOk="0">
                    <a:moveTo>
                      <a:pt x="36617" y="-1"/>
                    </a:moveTo>
                    <a:cubicBezTo>
                      <a:pt x="37784" y="2703"/>
                      <a:pt x="38387" y="5617"/>
                      <a:pt x="38387" y="8563"/>
                    </a:cubicBezTo>
                    <a:cubicBezTo>
                      <a:pt x="38387" y="20492"/>
                      <a:pt x="28716" y="30163"/>
                      <a:pt x="16787" y="30163"/>
                    </a:cubicBezTo>
                    <a:cubicBezTo>
                      <a:pt x="10269" y="30163"/>
                      <a:pt x="4101" y="27220"/>
                      <a:pt x="0" y="22155"/>
                    </a:cubicBezTo>
                    <a:lnTo>
                      <a:pt x="16787" y="8563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84" name="Arc 92"/>
              <p:cNvSpPr>
                <a:spLocks/>
              </p:cNvSpPr>
              <p:nvPr userDrawn="1"/>
            </p:nvSpPr>
            <p:spPr bwMode="ltGray">
              <a:xfrm flipV="1">
                <a:off x="834" y="893"/>
                <a:ext cx="288" cy="322"/>
              </a:xfrm>
              <a:custGeom>
                <a:avLst/>
                <a:gdLst>
                  <a:gd name="G0" fmla="+- 21600 0 0"/>
                  <a:gd name="G1" fmla="+- 5361 0 0"/>
                  <a:gd name="G2" fmla="+- 21600 0 0"/>
                  <a:gd name="T0" fmla="*/ 10995 w 21600"/>
                  <a:gd name="T1" fmla="*/ 24179 h 24179"/>
                  <a:gd name="T2" fmla="*/ 676 w 21600"/>
                  <a:gd name="T3" fmla="*/ 0 h 24179"/>
                  <a:gd name="T4" fmla="*/ 21600 w 21600"/>
                  <a:gd name="T5" fmla="*/ 5361 h 24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4179" fill="none" extrusionOk="0">
                    <a:moveTo>
                      <a:pt x="10995" y="24178"/>
                    </a:moveTo>
                    <a:cubicBezTo>
                      <a:pt x="4202" y="20350"/>
                      <a:pt x="0" y="13158"/>
                      <a:pt x="0" y="5361"/>
                    </a:cubicBezTo>
                    <a:cubicBezTo>
                      <a:pt x="-1" y="3552"/>
                      <a:pt x="227" y="1751"/>
                      <a:pt x="675" y="-1"/>
                    </a:cubicBezTo>
                  </a:path>
                  <a:path w="21600" h="24179" stroke="0" extrusionOk="0">
                    <a:moveTo>
                      <a:pt x="10995" y="24178"/>
                    </a:moveTo>
                    <a:cubicBezTo>
                      <a:pt x="4202" y="20350"/>
                      <a:pt x="0" y="13158"/>
                      <a:pt x="0" y="5361"/>
                    </a:cubicBezTo>
                    <a:cubicBezTo>
                      <a:pt x="-1" y="3552"/>
                      <a:pt x="227" y="1751"/>
                      <a:pt x="675" y="-1"/>
                    </a:cubicBezTo>
                    <a:lnTo>
                      <a:pt x="21600" y="5361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85" name="Arc 93"/>
              <p:cNvSpPr>
                <a:spLocks/>
              </p:cNvSpPr>
              <p:nvPr userDrawn="1"/>
            </p:nvSpPr>
            <p:spPr bwMode="ltGray">
              <a:xfrm flipV="1">
                <a:off x="1124" y="888"/>
                <a:ext cx="288" cy="329"/>
              </a:xfrm>
              <a:custGeom>
                <a:avLst/>
                <a:gdLst>
                  <a:gd name="G0" fmla="+- 0 0 0"/>
                  <a:gd name="G1" fmla="+- 4933 0 0"/>
                  <a:gd name="G2" fmla="+- 21600 0 0"/>
                  <a:gd name="T0" fmla="*/ 21029 w 21600"/>
                  <a:gd name="T1" fmla="*/ 0 h 24653"/>
                  <a:gd name="T2" fmla="*/ 8813 w 21600"/>
                  <a:gd name="T3" fmla="*/ 24653 h 24653"/>
                  <a:gd name="T4" fmla="*/ 0 w 21600"/>
                  <a:gd name="T5" fmla="*/ 4933 h 24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4653" fill="none" extrusionOk="0">
                    <a:moveTo>
                      <a:pt x="21029" y="-1"/>
                    </a:moveTo>
                    <a:cubicBezTo>
                      <a:pt x="21408" y="1616"/>
                      <a:pt x="21600" y="3272"/>
                      <a:pt x="21600" y="4933"/>
                    </a:cubicBezTo>
                    <a:cubicBezTo>
                      <a:pt x="21600" y="13452"/>
                      <a:pt x="16591" y="21176"/>
                      <a:pt x="8813" y="24653"/>
                    </a:cubicBezTo>
                  </a:path>
                  <a:path w="21600" h="24653" stroke="0" extrusionOk="0">
                    <a:moveTo>
                      <a:pt x="21029" y="-1"/>
                    </a:moveTo>
                    <a:cubicBezTo>
                      <a:pt x="21408" y="1616"/>
                      <a:pt x="21600" y="3272"/>
                      <a:pt x="21600" y="4933"/>
                    </a:cubicBezTo>
                    <a:cubicBezTo>
                      <a:pt x="21600" y="13452"/>
                      <a:pt x="16591" y="21176"/>
                      <a:pt x="8813" y="24653"/>
                    </a:cubicBezTo>
                    <a:lnTo>
                      <a:pt x="0" y="4933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86" name="Line 94"/>
              <p:cNvSpPr>
                <a:spLocks noChangeShapeType="1"/>
              </p:cNvSpPr>
              <p:nvPr userDrawn="1"/>
            </p:nvSpPr>
            <p:spPr bwMode="ltGray">
              <a:xfrm flipV="1">
                <a:off x="720" y="891"/>
                <a:ext cx="417" cy="32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87" name="Line 95"/>
              <p:cNvSpPr>
                <a:spLocks noChangeShapeType="1"/>
              </p:cNvSpPr>
              <p:nvPr userDrawn="1"/>
            </p:nvSpPr>
            <p:spPr bwMode="ltGray">
              <a:xfrm>
                <a:off x="771" y="891"/>
                <a:ext cx="300" cy="324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88" name="Arc 96"/>
              <p:cNvSpPr>
                <a:spLocks/>
              </p:cNvSpPr>
              <p:nvPr userDrawn="1"/>
            </p:nvSpPr>
            <p:spPr bwMode="ltGray">
              <a:xfrm flipV="1">
                <a:off x="2708" y="954"/>
                <a:ext cx="727" cy="619"/>
              </a:xfrm>
              <a:custGeom>
                <a:avLst/>
                <a:gdLst>
                  <a:gd name="G0" fmla="+- 18917 0 0"/>
                  <a:gd name="G1" fmla="+- 0 0 0"/>
                  <a:gd name="G2" fmla="+- 21600 0 0"/>
                  <a:gd name="T0" fmla="*/ 4536 w 18917"/>
                  <a:gd name="T1" fmla="*/ 16117 h 16117"/>
                  <a:gd name="T2" fmla="*/ 0 w 18917"/>
                  <a:gd name="T3" fmla="*/ 10426 h 16117"/>
                  <a:gd name="T4" fmla="*/ 18917 w 18917"/>
                  <a:gd name="T5" fmla="*/ 0 h 16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917" h="16117" fill="none" extrusionOk="0">
                    <a:moveTo>
                      <a:pt x="4536" y="16116"/>
                    </a:moveTo>
                    <a:cubicBezTo>
                      <a:pt x="2713" y="14490"/>
                      <a:pt x="1179" y="12565"/>
                      <a:pt x="-1" y="10426"/>
                    </a:cubicBezTo>
                  </a:path>
                  <a:path w="18917" h="16117" stroke="0" extrusionOk="0">
                    <a:moveTo>
                      <a:pt x="4536" y="16116"/>
                    </a:moveTo>
                    <a:cubicBezTo>
                      <a:pt x="2713" y="14490"/>
                      <a:pt x="1179" y="12565"/>
                      <a:pt x="-1" y="10426"/>
                    </a:cubicBezTo>
                    <a:lnTo>
                      <a:pt x="18917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89" name="Arc 97"/>
              <p:cNvSpPr>
                <a:spLocks/>
              </p:cNvSpPr>
              <p:nvPr userDrawn="1"/>
            </p:nvSpPr>
            <p:spPr bwMode="ltGray">
              <a:xfrm>
                <a:off x="3076" y="922"/>
                <a:ext cx="425" cy="215"/>
              </a:xfrm>
              <a:custGeom>
                <a:avLst/>
                <a:gdLst>
                  <a:gd name="G0" fmla="+- 21430 0 0"/>
                  <a:gd name="G1" fmla="+- 0 0 0"/>
                  <a:gd name="G2" fmla="+- 21600 0 0"/>
                  <a:gd name="T0" fmla="*/ 42771 w 42771"/>
                  <a:gd name="T1" fmla="*/ 3334 h 21600"/>
                  <a:gd name="T2" fmla="*/ 0 w 42771"/>
                  <a:gd name="T3" fmla="*/ 2703 h 21600"/>
                  <a:gd name="T4" fmla="*/ 21430 w 42771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771" h="21600" fill="none" extrusionOk="0">
                    <a:moveTo>
                      <a:pt x="42771" y="3334"/>
                    </a:moveTo>
                    <a:cubicBezTo>
                      <a:pt x="41128" y="13848"/>
                      <a:pt x="32072" y="21599"/>
                      <a:pt x="21430" y="21600"/>
                    </a:cubicBezTo>
                    <a:cubicBezTo>
                      <a:pt x="10545" y="21600"/>
                      <a:pt x="1361" y="13501"/>
                      <a:pt x="-1" y="2703"/>
                    </a:cubicBezTo>
                  </a:path>
                  <a:path w="42771" h="21600" stroke="0" extrusionOk="0">
                    <a:moveTo>
                      <a:pt x="42771" y="3334"/>
                    </a:moveTo>
                    <a:cubicBezTo>
                      <a:pt x="41128" y="13848"/>
                      <a:pt x="32072" y="21599"/>
                      <a:pt x="21430" y="21600"/>
                    </a:cubicBezTo>
                    <a:cubicBezTo>
                      <a:pt x="10545" y="21600"/>
                      <a:pt x="1361" y="13501"/>
                      <a:pt x="-1" y="2703"/>
                    </a:cubicBezTo>
                    <a:lnTo>
                      <a:pt x="21430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90" name="Arc 98"/>
              <p:cNvSpPr>
                <a:spLocks/>
              </p:cNvSpPr>
              <p:nvPr userDrawn="1"/>
            </p:nvSpPr>
            <p:spPr bwMode="ltGray">
              <a:xfrm flipH="1" flipV="1">
                <a:off x="3441" y="1037"/>
                <a:ext cx="288" cy="144"/>
              </a:xfrm>
              <a:custGeom>
                <a:avLst/>
                <a:gdLst>
                  <a:gd name="G0" fmla="+- 21571 0 0"/>
                  <a:gd name="G1" fmla="+- 0 0 0"/>
                  <a:gd name="G2" fmla="+- 21600 0 0"/>
                  <a:gd name="T0" fmla="*/ 43129 w 43129"/>
                  <a:gd name="T1" fmla="*/ 1348 h 21600"/>
                  <a:gd name="T2" fmla="*/ 0 w 43129"/>
                  <a:gd name="T3" fmla="*/ 1115 h 21600"/>
                  <a:gd name="T4" fmla="*/ 21571 w 431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29" h="21600" fill="none" extrusionOk="0">
                    <a:moveTo>
                      <a:pt x="43128" y="1347"/>
                    </a:moveTo>
                    <a:cubicBezTo>
                      <a:pt x="42417" y="12731"/>
                      <a:pt x="32976" y="21599"/>
                      <a:pt x="21571" y="21600"/>
                    </a:cubicBezTo>
                    <a:cubicBezTo>
                      <a:pt x="10074" y="21600"/>
                      <a:pt x="593" y="12595"/>
                      <a:pt x="-1" y="1115"/>
                    </a:cubicBezTo>
                  </a:path>
                  <a:path w="43129" h="21600" stroke="0" extrusionOk="0">
                    <a:moveTo>
                      <a:pt x="43128" y="1347"/>
                    </a:moveTo>
                    <a:cubicBezTo>
                      <a:pt x="42417" y="12731"/>
                      <a:pt x="32976" y="21599"/>
                      <a:pt x="21571" y="21600"/>
                    </a:cubicBezTo>
                    <a:cubicBezTo>
                      <a:pt x="10074" y="21600"/>
                      <a:pt x="593" y="12595"/>
                      <a:pt x="-1" y="1115"/>
                    </a:cubicBezTo>
                    <a:lnTo>
                      <a:pt x="21571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91" name="Arc 99"/>
              <p:cNvSpPr>
                <a:spLocks/>
              </p:cNvSpPr>
              <p:nvPr userDrawn="1"/>
            </p:nvSpPr>
            <p:spPr bwMode="ltGray">
              <a:xfrm flipH="1" flipV="1">
                <a:off x="2745" y="1045"/>
                <a:ext cx="201" cy="130"/>
              </a:xfrm>
              <a:custGeom>
                <a:avLst/>
                <a:gdLst>
                  <a:gd name="G0" fmla="+- 21600 0 0"/>
                  <a:gd name="G1" fmla="+- 6405 0 0"/>
                  <a:gd name="G2" fmla="+- 21600 0 0"/>
                  <a:gd name="T0" fmla="*/ 42229 w 43200"/>
                  <a:gd name="T1" fmla="*/ 0 h 28005"/>
                  <a:gd name="T2" fmla="*/ 764 w 43200"/>
                  <a:gd name="T3" fmla="*/ 710 h 28005"/>
                  <a:gd name="T4" fmla="*/ 21600 w 43200"/>
                  <a:gd name="T5" fmla="*/ 6405 h 280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8005" fill="none" extrusionOk="0">
                    <a:moveTo>
                      <a:pt x="42228" y="0"/>
                    </a:moveTo>
                    <a:cubicBezTo>
                      <a:pt x="42872" y="2074"/>
                      <a:pt x="43200" y="4233"/>
                      <a:pt x="43200" y="6405"/>
                    </a:cubicBezTo>
                    <a:cubicBezTo>
                      <a:pt x="43200" y="18334"/>
                      <a:pt x="33529" y="28005"/>
                      <a:pt x="21600" y="28005"/>
                    </a:cubicBezTo>
                    <a:cubicBezTo>
                      <a:pt x="9670" y="28005"/>
                      <a:pt x="0" y="18334"/>
                      <a:pt x="0" y="6405"/>
                    </a:cubicBezTo>
                    <a:cubicBezTo>
                      <a:pt x="-1" y="4481"/>
                      <a:pt x="257" y="2565"/>
                      <a:pt x="764" y="710"/>
                    </a:cubicBezTo>
                  </a:path>
                  <a:path w="43200" h="28005" stroke="0" extrusionOk="0">
                    <a:moveTo>
                      <a:pt x="42228" y="0"/>
                    </a:moveTo>
                    <a:cubicBezTo>
                      <a:pt x="42872" y="2074"/>
                      <a:pt x="43200" y="4233"/>
                      <a:pt x="43200" y="6405"/>
                    </a:cubicBezTo>
                    <a:cubicBezTo>
                      <a:pt x="43200" y="18334"/>
                      <a:pt x="33529" y="28005"/>
                      <a:pt x="21600" y="28005"/>
                    </a:cubicBezTo>
                    <a:cubicBezTo>
                      <a:pt x="9670" y="28005"/>
                      <a:pt x="0" y="18334"/>
                      <a:pt x="0" y="6405"/>
                    </a:cubicBezTo>
                    <a:cubicBezTo>
                      <a:pt x="-1" y="4481"/>
                      <a:pt x="257" y="2565"/>
                      <a:pt x="764" y="710"/>
                    </a:cubicBezTo>
                    <a:lnTo>
                      <a:pt x="21600" y="640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92" name="Line 100"/>
              <p:cNvSpPr>
                <a:spLocks noChangeShapeType="1"/>
              </p:cNvSpPr>
              <p:nvPr userDrawn="1"/>
            </p:nvSpPr>
            <p:spPr bwMode="ltGray">
              <a:xfrm>
                <a:off x="2784" y="960"/>
                <a:ext cx="219" cy="21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93" name="Line 101"/>
              <p:cNvSpPr>
                <a:spLocks noChangeShapeType="1"/>
              </p:cNvSpPr>
              <p:nvPr userDrawn="1"/>
            </p:nvSpPr>
            <p:spPr bwMode="ltGray">
              <a:xfrm>
                <a:off x="3282" y="951"/>
                <a:ext cx="300" cy="22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94" name="Line 102"/>
              <p:cNvSpPr>
                <a:spLocks noChangeShapeType="1"/>
              </p:cNvSpPr>
              <p:nvPr userDrawn="1"/>
            </p:nvSpPr>
            <p:spPr bwMode="ltGray">
              <a:xfrm flipH="1">
                <a:off x="2976" y="951"/>
                <a:ext cx="300" cy="22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95" name="Line 103"/>
              <p:cNvSpPr>
                <a:spLocks noChangeShapeType="1"/>
              </p:cNvSpPr>
              <p:nvPr userDrawn="1"/>
            </p:nvSpPr>
            <p:spPr bwMode="ltGray">
              <a:xfrm>
                <a:off x="3279" y="951"/>
                <a:ext cx="0" cy="225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96" name="Line 104"/>
              <p:cNvSpPr>
                <a:spLocks noChangeShapeType="1"/>
              </p:cNvSpPr>
              <p:nvPr userDrawn="1"/>
            </p:nvSpPr>
            <p:spPr bwMode="ltGray">
              <a:xfrm>
                <a:off x="3579" y="951"/>
                <a:ext cx="0" cy="29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97" name="Line 105"/>
              <p:cNvSpPr>
                <a:spLocks noChangeShapeType="1"/>
              </p:cNvSpPr>
              <p:nvPr userDrawn="1"/>
            </p:nvSpPr>
            <p:spPr bwMode="ltGray">
              <a:xfrm>
                <a:off x="288" y="1176"/>
                <a:ext cx="354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33867" name="Rectangle 75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3868" name="Rectangle 76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886200"/>
            <a:ext cx="6400800" cy="175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3CA2E94-C127-48EB-BF0F-3BE4C2DFE28A}" type="datetime1">
              <a:rPr lang="en-US"/>
              <a:pPr/>
              <a:t>8/17/2014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24B06071-0726-49A0-B99A-6171DB8BE43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27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1EA3E7-A9B7-42F1-85A1-2C9B6E593C98}" type="datetime1">
              <a:rPr lang="en-US"/>
              <a:pPr/>
              <a:t>8/17/2014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B982AA9C-738A-4DE3-97AA-5E12F3637FA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7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4BC71A-B580-449F-888B-3916EAE5743A}" type="datetime1">
              <a:rPr lang="en-US"/>
              <a:pPr/>
              <a:t>8/17/2014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78933F66-39A4-4201-B4CD-5DC3A83077B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226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331EAE2-6DCC-498D-814D-37F73F616893}" type="datetime1">
              <a:rPr lang="en-US"/>
              <a:pPr/>
              <a:t>8/17/2014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E8B6D285-6D20-49BF-8FA2-A41E75A9334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17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2B3DB96-F87B-43FD-9792-FA4FFDFBED38}" type="datetime1">
              <a:rPr lang="en-US"/>
              <a:pPr/>
              <a:t>8/17/2014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EABFBA3E-07A6-4EFE-A3B1-9F7E3F0D94E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89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48755F0-3C42-488D-BE83-B8EC48F6C904}" type="datetime1">
              <a:rPr lang="en-US"/>
              <a:pPr/>
              <a:t>8/17/2014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974BA811-36A2-4CAD-B86F-06E71AFF1B7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25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F395E5A-D12B-4B56-B0F0-B6D378A96A65}" type="datetime1">
              <a:rPr lang="en-US"/>
              <a:pPr/>
              <a:t>8/17/2014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4FBBB4C4-C509-4FBA-9BA4-496E600B13B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75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7C4682-0B37-41AC-A6C8-CB3A4B879F82}" type="datetime1">
              <a:rPr lang="en-US"/>
              <a:pPr/>
              <a:t>8/17/2014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EEFE6159-A894-40AB-B26B-9960A2088D6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359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245E9C-D4AD-431D-A3D7-51CBD46BF255}" type="datetime1">
              <a:rPr lang="en-US"/>
              <a:pPr/>
              <a:t>8/17/2014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70784037-D257-4457-80C2-D79BDC0D7C7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561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E33576-7506-41CD-9F37-17FEDF6FD3EA}" type="datetime1">
              <a:rPr lang="en-US"/>
              <a:pPr/>
              <a:t>8/17/2014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A89B14CF-CD09-4F2B-ADA2-F3C9FBF3DB1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479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8435" name="Group 3"/>
            <p:cNvGrpSpPr>
              <a:grpSpLocks/>
            </p:cNvGrpSpPr>
            <p:nvPr/>
          </p:nvGrpSpPr>
          <p:grpSpPr bwMode="auto">
            <a:xfrm>
              <a:off x="0" y="192"/>
              <a:ext cx="5760" cy="4032"/>
              <a:chOff x="0" y="192"/>
              <a:chExt cx="5760" cy="4032"/>
            </a:xfrm>
          </p:grpSpPr>
          <p:sp>
            <p:nvSpPr>
              <p:cNvPr id="18436" name="Line 4"/>
              <p:cNvSpPr>
                <a:spLocks noChangeShapeType="1"/>
              </p:cNvSpPr>
              <p:nvPr/>
            </p:nvSpPr>
            <p:spPr bwMode="white">
              <a:xfrm>
                <a:off x="0" y="19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37" name="Line 5"/>
              <p:cNvSpPr>
                <a:spLocks noChangeShapeType="1"/>
              </p:cNvSpPr>
              <p:nvPr/>
            </p:nvSpPr>
            <p:spPr bwMode="white">
              <a:xfrm>
                <a:off x="0" y="38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38" name="Line 6"/>
              <p:cNvSpPr>
                <a:spLocks noChangeShapeType="1"/>
              </p:cNvSpPr>
              <p:nvPr/>
            </p:nvSpPr>
            <p:spPr bwMode="white">
              <a:xfrm>
                <a:off x="0" y="57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39" name="Line 7"/>
              <p:cNvSpPr>
                <a:spLocks noChangeShapeType="1"/>
              </p:cNvSpPr>
              <p:nvPr/>
            </p:nvSpPr>
            <p:spPr bwMode="white">
              <a:xfrm>
                <a:off x="0" y="76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40" name="Line 8"/>
              <p:cNvSpPr>
                <a:spLocks noChangeShapeType="1"/>
              </p:cNvSpPr>
              <p:nvPr/>
            </p:nvSpPr>
            <p:spPr bwMode="white">
              <a:xfrm>
                <a:off x="0" y="96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41" name="Line 9"/>
              <p:cNvSpPr>
                <a:spLocks noChangeShapeType="1"/>
              </p:cNvSpPr>
              <p:nvPr/>
            </p:nvSpPr>
            <p:spPr bwMode="white">
              <a:xfrm>
                <a:off x="0" y="115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42" name="Line 10"/>
              <p:cNvSpPr>
                <a:spLocks noChangeShapeType="1"/>
              </p:cNvSpPr>
              <p:nvPr/>
            </p:nvSpPr>
            <p:spPr bwMode="white">
              <a:xfrm>
                <a:off x="0" y="134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43" name="Line 11"/>
              <p:cNvSpPr>
                <a:spLocks noChangeShapeType="1"/>
              </p:cNvSpPr>
              <p:nvPr/>
            </p:nvSpPr>
            <p:spPr bwMode="white">
              <a:xfrm>
                <a:off x="0" y="153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44" name="Line 12"/>
              <p:cNvSpPr>
                <a:spLocks noChangeShapeType="1"/>
              </p:cNvSpPr>
              <p:nvPr/>
            </p:nvSpPr>
            <p:spPr bwMode="white">
              <a:xfrm>
                <a:off x="0" y="172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45" name="Line 13"/>
              <p:cNvSpPr>
                <a:spLocks noChangeShapeType="1"/>
              </p:cNvSpPr>
              <p:nvPr/>
            </p:nvSpPr>
            <p:spPr bwMode="white">
              <a:xfrm>
                <a:off x="0" y="192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46" name="Line 14"/>
              <p:cNvSpPr>
                <a:spLocks noChangeShapeType="1"/>
              </p:cNvSpPr>
              <p:nvPr/>
            </p:nvSpPr>
            <p:spPr bwMode="white">
              <a:xfrm>
                <a:off x="0" y="211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47" name="Line 15"/>
              <p:cNvSpPr>
                <a:spLocks noChangeShapeType="1"/>
              </p:cNvSpPr>
              <p:nvPr/>
            </p:nvSpPr>
            <p:spPr bwMode="white">
              <a:xfrm>
                <a:off x="0" y="230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48" name="Line 16"/>
              <p:cNvSpPr>
                <a:spLocks noChangeShapeType="1"/>
              </p:cNvSpPr>
              <p:nvPr/>
            </p:nvSpPr>
            <p:spPr bwMode="white">
              <a:xfrm>
                <a:off x="0" y="249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49" name="Line 17"/>
              <p:cNvSpPr>
                <a:spLocks noChangeShapeType="1"/>
              </p:cNvSpPr>
              <p:nvPr/>
            </p:nvSpPr>
            <p:spPr bwMode="white">
              <a:xfrm>
                <a:off x="0" y="268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50" name="Line 18"/>
              <p:cNvSpPr>
                <a:spLocks noChangeShapeType="1"/>
              </p:cNvSpPr>
              <p:nvPr/>
            </p:nvSpPr>
            <p:spPr bwMode="white">
              <a:xfrm>
                <a:off x="0" y="288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51" name="Line 19"/>
              <p:cNvSpPr>
                <a:spLocks noChangeShapeType="1"/>
              </p:cNvSpPr>
              <p:nvPr/>
            </p:nvSpPr>
            <p:spPr bwMode="white">
              <a:xfrm>
                <a:off x="0" y="307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52" name="Line 20"/>
              <p:cNvSpPr>
                <a:spLocks noChangeShapeType="1"/>
              </p:cNvSpPr>
              <p:nvPr/>
            </p:nvSpPr>
            <p:spPr bwMode="white">
              <a:xfrm>
                <a:off x="0" y="326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53" name="Line 21"/>
              <p:cNvSpPr>
                <a:spLocks noChangeShapeType="1"/>
              </p:cNvSpPr>
              <p:nvPr/>
            </p:nvSpPr>
            <p:spPr bwMode="white">
              <a:xfrm>
                <a:off x="0" y="345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54" name="Line 22"/>
              <p:cNvSpPr>
                <a:spLocks noChangeShapeType="1"/>
              </p:cNvSpPr>
              <p:nvPr/>
            </p:nvSpPr>
            <p:spPr bwMode="white">
              <a:xfrm>
                <a:off x="0" y="364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55" name="Line 23"/>
              <p:cNvSpPr>
                <a:spLocks noChangeShapeType="1"/>
              </p:cNvSpPr>
              <p:nvPr/>
            </p:nvSpPr>
            <p:spPr bwMode="white">
              <a:xfrm>
                <a:off x="0" y="384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56" name="Line 24"/>
              <p:cNvSpPr>
                <a:spLocks noChangeShapeType="1"/>
              </p:cNvSpPr>
              <p:nvPr/>
            </p:nvSpPr>
            <p:spPr bwMode="white">
              <a:xfrm>
                <a:off x="0" y="403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57" name="Line 25"/>
              <p:cNvSpPr>
                <a:spLocks noChangeShapeType="1"/>
              </p:cNvSpPr>
              <p:nvPr/>
            </p:nvSpPr>
            <p:spPr bwMode="white">
              <a:xfrm>
                <a:off x="0" y="422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8458" name="Group 26"/>
            <p:cNvGrpSpPr>
              <a:grpSpLocks/>
            </p:cNvGrpSpPr>
            <p:nvPr/>
          </p:nvGrpSpPr>
          <p:grpSpPr bwMode="auto">
            <a:xfrm>
              <a:off x="192" y="0"/>
              <a:ext cx="5376" cy="4320"/>
              <a:chOff x="192" y="0"/>
              <a:chExt cx="5376" cy="4320"/>
            </a:xfrm>
          </p:grpSpPr>
          <p:sp>
            <p:nvSpPr>
              <p:cNvPr id="18459" name="Line 27"/>
              <p:cNvSpPr>
                <a:spLocks noChangeShapeType="1"/>
              </p:cNvSpPr>
              <p:nvPr/>
            </p:nvSpPr>
            <p:spPr bwMode="white">
              <a:xfrm>
                <a:off x="19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60" name="Line 28"/>
              <p:cNvSpPr>
                <a:spLocks noChangeShapeType="1"/>
              </p:cNvSpPr>
              <p:nvPr/>
            </p:nvSpPr>
            <p:spPr bwMode="white">
              <a:xfrm>
                <a:off x="38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61" name="Line 29"/>
              <p:cNvSpPr>
                <a:spLocks noChangeShapeType="1"/>
              </p:cNvSpPr>
              <p:nvPr/>
            </p:nvSpPr>
            <p:spPr bwMode="white">
              <a:xfrm>
                <a:off x="57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62" name="Line 30"/>
              <p:cNvSpPr>
                <a:spLocks noChangeShapeType="1"/>
              </p:cNvSpPr>
              <p:nvPr/>
            </p:nvSpPr>
            <p:spPr bwMode="white">
              <a:xfrm>
                <a:off x="76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63" name="Line 31"/>
              <p:cNvSpPr>
                <a:spLocks noChangeShapeType="1"/>
              </p:cNvSpPr>
              <p:nvPr/>
            </p:nvSpPr>
            <p:spPr bwMode="white">
              <a:xfrm>
                <a:off x="96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64" name="Line 32"/>
              <p:cNvSpPr>
                <a:spLocks noChangeShapeType="1"/>
              </p:cNvSpPr>
              <p:nvPr/>
            </p:nvSpPr>
            <p:spPr bwMode="white">
              <a:xfrm>
                <a:off x="115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65" name="Line 33"/>
              <p:cNvSpPr>
                <a:spLocks noChangeShapeType="1"/>
              </p:cNvSpPr>
              <p:nvPr/>
            </p:nvSpPr>
            <p:spPr bwMode="white">
              <a:xfrm>
                <a:off x="134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66" name="Line 34"/>
              <p:cNvSpPr>
                <a:spLocks noChangeShapeType="1"/>
              </p:cNvSpPr>
              <p:nvPr/>
            </p:nvSpPr>
            <p:spPr bwMode="white">
              <a:xfrm>
                <a:off x="153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67" name="Line 35"/>
              <p:cNvSpPr>
                <a:spLocks noChangeShapeType="1"/>
              </p:cNvSpPr>
              <p:nvPr/>
            </p:nvSpPr>
            <p:spPr bwMode="white">
              <a:xfrm>
                <a:off x="172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68" name="Line 36"/>
              <p:cNvSpPr>
                <a:spLocks noChangeShapeType="1"/>
              </p:cNvSpPr>
              <p:nvPr/>
            </p:nvSpPr>
            <p:spPr bwMode="white">
              <a:xfrm>
                <a:off x="192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69" name="Line 37"/>
              <p:cNvSpPr>
                <a:spLocks noChangeShapeType="1"/>
              </p:cNvSpPr>
              <p:nvPr/>
            </p:nvSpPr>
            <p:spPr bwMode="white">
              <a:xfrm>
                <a:off x="211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70" name="Line 38"/>
              <p:cNvSpPr>
                <a:spLocks noChangeShapeType="1"/>
              </p:cNvSpPr>
              <p:nvPr/>
            </p:nvSpPr>
            <p:spPr bwMode="white">
              <a:xfrm>
                <a:off x="230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71" name="Line 39"/>
              <p:cNvSpPr>
                <a:spLocks noChangeShapeType="1"/>
              </p:cNvSpPr>
              <p:nvPr/>
            </p:nvSpPr>
            <p:spPr bwMode="white">
              <a:xfrm>
                <a:off x="249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72" name="Line 40"/>
              <p:cNvSpPr>
                <a:spLocks noChangeShapeType="1"/>
              </p:cNvSpPr>
              <p:nvPr/>
            </p:nvSpPr>
            <p:spPr bwMode="white">
              <a:xfrm>
                <a:off x="268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73" name="Line 41"/>
              <p:cNvSpPr>
                <a:spLocks noChangeShapeType="1"/>
              </p:cNvSpPr>
              <p:nvPr/>
            </p:nvSpPr>
            <p:spPr bwMode="white">
              <a:xfrm>
                <a:off x="288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74" name="Line 42"/>
              <p:cNvSpPr>
                <a:spLocks noChangeShapeType="1"/>
              </p:cNvSpPr>
              <p:nvPr/>
            </p:nvSpPr>
            <p:spPr bwMode="white">
              <a:xfrm>
                <a:off x="307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75" name="Line 43"/>
              <p:cNvSpPr>
                <a:spLocks noChangeShapeType="1"/>
              </p:cNvSpPr>
              <p:nvPr/>
            </p:nvSpPr>
            <p:spPr bwMode="white">
              <a:xfrm>
                <a:off x="326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76" name="Line 44"/>
              <p:cNvSpPr>
                <a:spLocks noChangeShapeType="1"/>
              </p:cNvSpPr>
              <p:nvPr/>
            </p:nvSpPr>
            <p:spPr bwMode="white">
              <a:xfrm>
                <a:off x="345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77" name="Line 45"/>
              <p:cNvSpPr>
                <a:spLocks noChangeShapeType="1"/>
              </p:cNvSpPr>
              <p:nvPr/>
            </p:nvSpPr>
            <p:spPr bwMode="white">
              <a:xfrm>
                <a:off x="364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78" name="Line 46"/>
              <p:cNvSpPr>
                <a:spLocks noChangeShapeType="1"/>
              </p:cNvSpPr>
              <p:nvPr/>
            </p:nvSpPr>
            <p:spPr bwMode="white">
              <a:xfrm>
                <a:off x="384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79" name="Line 47"/>
              <p:cNvSpPr>
                <a:spLocks noChangeShapeType="1"/>
              </p:cNvSpPr>
              <p:nvPr/>
            </p:nvSpPr>
            <p:spPr bwMode="white">
              <a:xfrm>
                <a:off x="403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80" name="Line 48"/>
              <p:cNvSpPr>
                <a:spLocks noChangeShapeType="1"/>
              </p:cNvSpPr>
              <p:nvPr/>
            </p:nvSpPr>
            <p:spPr bwMode="white">
              <a:xfrm>
                <a:off x="422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81" name="Line 49"/>
              <p:cNvSpPr>
                <a:spLocks noChangeShapeType="1"/>
              </p:cNvSpPr>
              <p:nvPr/>
            </p:nvSpPr>
            <p:spPr bwMode="white">
              <a:xfrm>
                <a:off x="441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82" name="Line 50"/>
              <p:cNvSpPr>
                <a:spLocks noChangeShapeType="1"/>
              </p:cNvSpPr>
              <p:nvPr/>
            </p:nvSpPr>
            <p:spPr bwMode="white">
              <a:xfrm>
                <a:off x="460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83" name="Line 51"/>
              <p:cNvSpPr>
                <a:spLocks noChangeShapeType="1"/>
              </p:cNvSpPr>
              <p:nvPr/>
            </p:nvSpPr>
            <p:spPr bwMode="white">
              <a:xfrm>
                <a:off x="480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84" name="Line 52"/>
              <p:cNvSpPr>
                <a:spLocks noChangeShapeType="1"/>
              </p:cNvSpPr>
              <p:nvPr/>
            </p:nvSpPr>
            <p:spPr bwMode="white">
              <a:xfrm>
                <a:off x="499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85" name="Line 53"/>
              <p:cNvSpPr>
                <a:spLocks noChangeShapeType="1"/>
              </p:cNvSpPr>
              <p:nvPr/>
            </p:nvSpPr>
            <p:spPr bwMode="white">
              <a:xfrm>
                <a:off x="518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86" name="Line 54"/>
              <p:cNvSpPr>
                <a:spLocks noChangeShapeType="1"/>
              </p:cNvSpPr>
              <p:nvPr/>
            </p:nvSpPr>
            <p:spPr bwMode="white">
              <a:xfrm>
                <a:off x="537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87" name="Line 55"/>
              <p:cNvSpPr>
                <a:spLocks noChangeShapeType="1"/>
              </p:cNvSpPr>
              <p:nvPr/>
            </p:nvSpPr>
            <p:spPr bwMode="white">
              <a:xfrm>
                <a:off x="556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18488" name="Rectangle 56" descr="60%"/>
          <p:cNvSpPr>
            <a:spLocks noChangeArrowheads="1"/>
          </p:cNvSpPr>
          <p:nvPr/>
        </p:nvSpPr>
        <p:spPr bwMode="ltGray">
          <a:xfrm>
            <a:off x="3352800" y="0"/>
            <a:ext cx="5791200" cy="152400"/>
          </a:xfrm>
          <a:prstGeom prst="rect">
            <a:avLst/>
          </a:prstGeom>
          <a:pattFill prst="pct60">
            <a:fgClr>
              <a:schemeClr val="folHlink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512" name="Line 80"/>
          <p:cNvSpPr>
            <a:spLocks noChangeShapeType="1"/>
          </p:cNvSpPr>
          <p:nvPr/>
        </p:nvSpPr>
        <p:spPr bwMode="ltGray">
          <a:xfrm>
            <a:off x="8839200" y="0"/>
            <a:ext cx="0" cy="2362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8513" name="Group 81"/>
          <p:cNvGrpSpPr>
            <a:grpSpLocks/>
          </p:cNvGrpSpPr>
          <p:nvPr/>
        </p:nvGrpSpPr>
        <p:grpSpPr bwMode="auto">
          <a:xfrm>
            <a:off x="414338" y="1416050"/>
            <a:ext cx="1784350" cy="2324100"/>
            <a:chOff x="96" y="916"/>
            <a:chExt cx="2208" cy="2876"/>
          </a:xfrm>
        </p:grpSpPr>
        <p:sp>
          <p:nvSpPr>
            <p:cNvPr id="18514" name="Line 82"/>
            <p:cNvSpPr>
              <a:spLocks noChangeShapeType="1"/>
            </p:cNvSpPr>
            <p:nvPr/>
          </p:nvSpPr>
          <p:spPr bwMode="ltGray">
            <a:xfrm flipH="1">
              <a:off x="96" y="1037"/>
              <a:ext cx="2208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515" name="Line 83"/>
            <p:cNvSpPr>
              <a:spLocks noChangeShapeType="1"/>
            </p:cNvSpPr>
            <p:nvPr/>
          </p:nvSpPr>
          <p:spPr bwMode="ltGray">
            <a:xfrm>
              <a:off x="336" y="920"/>
              <a:ext cx="0" cy="287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516" name="Arc 84"/>
            <p:cNvSpPr>
              <a:spLocks/>
            </p:cNvSpPr>
            <p:nvPr/>
          </p:nvSpPr>
          <p:spPr bwMode="ltGray">
            <a:xfrm flipH="1">
              <a:off x="217" y="916"/>
              <a:ext cx="239" cy="239"/>
            </a:xfrm>
            <a:custGeom>
              <a:avLst/>
              <a:gdLst>
                <a:gd name="G0" fmla="+- 21595 0 0"/>
                <a:gd name="G1" fmla="+- 21600 0 0"/>
                <a:gd name="G2" fmla="+- 21600 0 0"/>
                <a:gd name="T0" fmla="*/ 21114 w 43195"/>
                <a:gd name="T1" fmla="*/ 5 h 43200"/>
                <a:gd name="T2" fmla="*/ 0 w 43195"/>
                <a:gd name="T3" fmla="*/ 22056 h 43200"/>
                <a:gd name="T4" fmla="*/ 21595 w 4319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5" h="43200" fill="none" extrusionOk="0">
                  <a:moveTo>
                    <a:pt x="21114" y="5"/>
                  </a:moveTo>
                  <a:cubicBezTo>
                    <a:pt x="21274" y="1"/>
                    <a:pt x="21434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200"/>
                    <a:pt x="247" y="33805"/>
                    <a:pt x="-1" y="22056"/>
                  </a:cubicBezTo>
                </a:path>
                <a:path w="43195" h="43200" stroke="0" extrusionOk="0">
                  <a:moveTo>
                    <a:pt x="21114" y="5"/>
                  </a:moveTo>
                  <a:cubicBezTo>
                    <a:pt x="21274" y="1"/>
                    <a:pt x="21434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200"/>
                    <a:pt x="247" y="33805"/>
                    <a:pt x="-1" y="22056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8507" name="Rectangle 7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508" name="Rectangle 7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Architectural CAD </a:t>
            </a:r>
            <a:r>
              <a:rPr lang="en-US" dirty="0" smtClean="0"/>
              <a:t>I – IM230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25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609601"/>
            <a:ext cx="3582988" cy="914400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CLEARANCE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3582988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Open space between two or more elements of a building to allow unobstructed movement.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906780" y="3429000"/>
            <a:ext cx="4114800" cy="868362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EASEMENT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914400" y="4343400"/>
            <a:ext cx="3657600" cy="21986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right of accommodation in land owned by another, such as a right-of-way or free access to light and air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170" name="Picture 2" descr="F:\South Hills\clear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4191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4191000" cy="317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25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685799"/>
            <a:ext cx="4724400" cy="838201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SPECIFICATIONS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4038600" cy="2362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written document describing in detail the scope of work, materials to be used, method of installation, and quality of workmanship.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914400" y="3810000"/>
            <a:ext cx="4427220" cy="1401762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CONSTRUCTION</a:t>
            </a:r>
            <a:r>
              <a:rPr lang="en-US" sz="4400" dirty="0"/>
              <a:t> </a:t>
            </a:r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DOCUMENTS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914400" y="5105400"/>
            <a:ext cx="3657600" cy="21986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consists of the working drawings and specifications for a project.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1"/>
            <a:ext cx="36576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14800"/>
            <a:ext cx="3657600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61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685799"/>
            <a:ext cx="4724400" cy="838201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FINISH</a:t>
            </a:r>
            <a:r>
              <a:rPr lang="en-US" sz="4400" dirty="0"/>
              <a:t> </a:t>
            </a:r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GRADE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4038600" cy="2362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top surface of lawns, walks, and drives after completion of construction or grading operations.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914400" y="3429000"/>
            <a:ext cx="4427220" cy="868362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906780" y="4343400"/>
            <a:ext cx="3657600" cy="21986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ground elevation or level at the outside walls of a building or elsewhere on the building site.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29000"/>
            <a:ext cx="39624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"/>
            <a:ext cx="39624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27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685800"/>
            <a:ext cx="7467600" cy="838200"/>
          </a:xfrm>
        </p:spPr>
        <p:txBody>
          <a:bodyPr/>
          <a:lstStyle/>
          <a:p>
            <a:r>
              <a:rPr lang="en-US" dirty="0"/>
              <a:t>GROSS FLOOR AREA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1600200"/>
            <a:ext cx="7924800" cy="21336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The area within the perimeter of the outside walls of a building as measured from the inside surface of the exterior walls, with no deduction for hallways, stairs, closets, thickness of walls, columns, or other interior features; used in determining the required number of exits or in determining occupancy classification.</a:t>
            </a:r>
          </a:p>
        </p:txBody>
      </p:sp>
      <p:pic>
        <p:nvPicPr>
          <p:cNvPr id="10242" name="Picture 2" descr="F:\South Hills\gross floor ar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33800"/>
            <a:ext cx="79248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91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685800"/>
            <a:ext cx="7467600" cy="838200"/>
          </a:xfrm>
        </p:spPr>
        <p:txBody>
          <a:bodyPr/>
          <a:lstStyle/>
          <a:p>
            <a:r>
              <a:rPr lang="en-US" dirty="0"/>
              <a:t>MERCANTILE OCCUPANCY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1676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use of rooms, stores, markets, buildings, or structures for the display and sale of merchandise.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894397" y="6413182"/>
            <a:ext cx="1621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Clothing Store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009349" y="6413182"/>
            <a:ext cx="1578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Grocery Store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00400"/>
            <a:ext cx="35814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0400"/>
            <a:ext cx="3843673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21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685800"/>
            <a:ext cx="7467600" cy="838200"/>
          </a:xfrm>
        </p:spPr>
        <p:txBody>
          <a:bodyPr/>
          <a:lstStyle/>
          <a:p>
            <a:r>
              <a:rPr lang="en-US" dirty="0"/>
              <a:t>MIXED OCCUPANCY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1600200"/>
            <a:ext cx="7924800" cy="17526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In a building, two or more classes of occupancy so intermingled that separate safeguards for each class are impractical; the building construction, fire protection, exit facilities, and other safeguards meet the requirements for the most hazardous occupancy unless otherwise specified.</a:t>
            </a:r>
            <a:endParaRPr lang="en-US" sz="2200" dirty="0"/>
          </a:p>
        </p:txBody>
      </p:sp>
      <p:pic>
        <p:nvPicPr>
          <p:cNvPr id="2050" name="Picture 2" descr="F:\South Hills\GymFloorP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3429000"/>
            <a:ext cx="38100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03088" y="6425446"/>
            <a:ext cx="1632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Fitness Center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38862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54422" y="6425446"/>
            <a:ext cx="1483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Banquet Hall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54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685800"/>
            <a:ext cx="7467600" cy="838200"/>
          </a:xfrm>
        </p:spPr>
        <p:txBody>
          <a:bodyPr/>
          <a:lstStyle/>
          <a:p>
            <a:r>
              <a:rPr lang="en-US" dirty="0"/>
              <a:t>MULTIPLE FAMILY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1600200"/>
            <a:ext cx="7924800" cy="1752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 building in which more than two families or households live independently of each other and do cooking within their own living quarters.</a:t>
            </a:r>
            <a:endParaRPr lang="en-US" sz="2200" dirty="0"/>
          </a:p>
        </p:txBody>
      </p:sp>
      <p:sp>
        <p:nvSpPr>
          <p:cNvPr id="2" name="Rectangle 1"/>
          <p:cNvSpPr/>
          <p:nvPr/>
        </p:nvSpPr>
        <p:spPr>
          <a:xfrm>
            <a:off x="4009845" y="6425446"/>
            <a:ext cx="1429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Townhouses</a:t>
            </a:r>
          </a:p>
        </p:txBody>
      </p:sp>
      <p:pic>
        <p:nvPicPr>
          <p:cNvPr id="3074" name="Picture 2" descr="F:\South Hills\town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19400"/>
            <a:ext cx="7620000" cy="344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34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685799"/>
            <a:ext cx="4724400" cy="838201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PUBLIC</a:t>
            </a:r>
            <a:r>
              <a:rPr lang="en-US" sz="4400" dirty="0"/>
              <a:t> </a:t>
            </a:r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WAY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4038600" cy="2362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Any parcel of land unobstructed from the ground to the sky, appropriated for the free passage of the general public.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914400" y="3962400"/>
            <a:ext cx="4427220" cy="868362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914400" y="4800600"/>
            <a:ext cx="3657600" cy="1676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space in a building between floor levels, or between a floor and roof above.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799"/>
            <a:ext cx="4114800" cy="3429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6200"/>
            <a:ext cx="41148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09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685800"/>
            <a:ext cx="7467600" cy="838200"/>
          </a:xfrm>
        </p:spPr>
        <p:txBody>
          <a:bodyPr/>
          <a:lstStyle/>
          <a:p>
            <a:r>
              <a:rPr lang="en-US" dirty="0"/>
              <a:t>RESIDENTIAL OCCUPANCY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1600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Occupancy of a building in which sleeping accommodations are provided; single and multi-family homes, apartments building, hotels and motels, dormitories, fraternities and sororities, etc.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809139" y="6347340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House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" y="3571873"/>
            <a:ext cx="2553994" cy="250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460" y="3571873"/>
            <a:ext cx="221361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670" y="3571871"/>
            <a:ext cx="2667000" cy="250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19603" y="6347340"/>
            <a:ext cx="2135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Apartment Building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97738" y="6347340"/>
            <a:ext cx="716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Hotel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95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1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4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685800"/>
            <a:ext cx="7467600" cy="838200"/>
          </a:xfrm>
        </p:spPr>
        <p:txBody>
          <a:bodyPr/>
          <a:lstStyle/>
          <a:p>
            <a:r>
              <a:rPr lang="en-US" dirty="0" smtClean="0"/>
              <a:t>Accessory Building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1600200"/>
            <a:ext cx="7696200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secondary building, whose use is incidental to that of the main building located on the same plot.</a:t>
            </a:r>
          </a:p>
          <a:p>
            <a:endParaRPr lang="en-US" dirty="0"/>
          </a:p>
        </p:txBody>
      </p:sp>
      <p:pic>
        <p:nvPicPr>
          <p:cNvPr id="9" name="Picture 3" descr="http://i21.geccdn.net/site/images/n-picgroup/ARR_VT14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9" b="6574"/>
          <a:stretch/>
        </p:blipFill>
        <p:spPr bwMode="auto">
          <a:xfrm>
            <a:off x="4876800" y="3581400"/>
            <a:ext cx="32004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86400" y="643223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Shed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1"/>
            <a:ext cx="3562350" cy="2666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432232"/>
            <a:ext cx="91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Garage</a:t>
            </a:r>
          </a:p>
        </p:txBody>
      </p:sp>
    </p:spTree>
    <p:extLst>
      <p:ext uri="{BB962C8B-B14F-4D97-AF65-F5344CB8AC3E}">
        <p14:creationId xmlns:p14="http://schemas.microsoft.com/office/powerpoint/2010/main" val="1659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685800"/>
            <a:ext cx="3582988" cy="838200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3582988" cy="144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unit of land measurement equal to 43,560 square feet.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876800" y="685800"/>
            <a:ext cx="3810000" cy="838200"/>
          </a:xfrm>
        </p:spPr>
        <p:txBody>
          <a:bodyPr/>
          <a:lstStyle/>
          <a:p>
            <a:r>
              <a:rPr lang="en-US" sz="4400" b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Area</a:t>
            </a:r>
            <a:endParaRPr lang="en-US" sz="4400" b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876800" y="1600200"/>
            <a:ext cx="3810000" cy="144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Measurement of surface within specified boundaries.</a:t>
            </a:r>
          </a:p>
          <a:p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914400" y="3718560"/>
            <a:ext cx="3810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None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None/>
              <a:defRPr sz="18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OCCUPANT LOAD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914400" y="4632960"/>
            <a:ext cx="3810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dirty="0"/>
              <a:t>The total number of persons that may occupy a building.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00497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685800"/>
            <a:ext cx="7467600" cy="838200"/>
          </a:xfrm>
        </p:spPr>
        <p:txBody>
          <a:bodyPr/>
          <a:lstStyle/>
          <a:p>
            <a:r>
              <a:rPr lang="en-US" dirty="0"/>
              <a:t>ASSEMBLEY OCCUPANCY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2057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Occupancy of a room, hall, or building by people gathered for a purpose, such as a church, restaurant, auditorium, or athletic venue.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62400" y="640079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Restaurant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9777" y="6413182"/>
            <a:ext cx="895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Church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33800"/>
            <a:ext cx="2590800" cy="2666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32150" y="6400799"/>
            <a:ext cx="1375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Gymnasium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27133"/>
            <a:ext cx="2743200" cy="2673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3733800"/>
            <a:ext cx="2438401" cy="2666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50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685800"/>
            <a:ext cx="7315200" cy="838200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BUILDING AREA/COVERAGE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14400" y="1600201"/>
            <a:ext cx="3429000" cy="2133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total area of a site that is covered by buildings as measured on a horizontal plane at ground level.</a:t>
            </a:r>
          </a:p>
        </p:txBody>
      </p:sp>
      <p:pic>
        <p:nvPicPr>
          <p:cNvPr id="3076" name="Picture 4" descr="F:\South Hills\Building Coverage.ti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80525"/>
            <a:ext cx="4543425" cy="4314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50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685800"/>
            <a:ext cx="7315200" cy="838200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BUILDING</a:t>
            </a:r>
            <a:r>
              <a:rPr lang="en-US" sz="4400" dirty="0"/>
              <a:t> </a:t>
            </a:r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HEIGHT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3429000" cy="28955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vertical distance measured from the grade level to the highest level of a flat roof, or the averaged height of a sloped roof.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62100"/>
            <a:ext cx="4458035" cy="445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98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685801"/>
            <a:ext cx="3582988" cy="838199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BUILDING LINE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3582988" cy="2362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line established by law or agreement usually parallel to a property line, beyond which a structure may not extend.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914400" y="3886200"/>
            <a:ext cx="4114800" cy="1325562"/>
          </a:xfrm>
        </p:spPr>
        <p:txBody>
          <a:bodyPr/>
          <a:lstStyle/>
          <a:p>
            <a:r>
              <a:rPr lang="en-US" sz="4400" b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LOT/PROPERTY </a:t>
            </a:r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914400" y="5181600"/>
            <a:ext cx="3810000" cy="13604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smtClean="0"/>
              <a:t>legal/recorded </a:t>
            </a:r>
            <a:r>
              <a:rPr lang="en-US" dirty="0"/>
              <a:t>defined boundary or limit of a parcel of land.</a:t>
            </a:r>
          </a:p>
        </p:txBody>
      </p:sp>
      <p:pic>
        <p:nvPicPr>
          <p:cNvPr id="5122" name="Picture 2" descr="F:\South Hills\Building Line, Lot-Property 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81000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87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685800"/>
            <a:ext cx="7467600" cy="838200"/>
          </a:xfrm>
        </p:spPr>
        <p:txBody>
          <a:bodyPr/>
          <a:lstStyle/>
          <a:p>
            <a:r>
              <a:rPr lang="en-US" dirty="0"/>
              <a:t>BUSINESS OCCUPANCY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2057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Occupancy of a room or building by people gathered for business, such as a professional office, medical office, or car showroom.</a:t>
            </a:r>
          </a:p>
        </p:txBody>
      </p:sp>
      <p:sp>
        <p:nvSpPr>
          <p:cNvPr id="2" name="Rectangle 1"/>
          <p:cNvSpPr/>
          <p:nvPr/>
        </p:nvSpPr>
        <p:spPr>
          <a:xfrm>
            <a:off x="1408406" y="6413182"/>
            <a:ext cx="2059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Professional Office</a:t>
            </a:r>
          </a:p>
        </p:txBody>
      </p:sp>
      <p:sp>
        <p:nvSpPr>
          <p:cNvPr id="3" name="Rectangle 2"/>
          <p:cNvSpPr/>
          <p:nvPr/>
        </p:nvSpPr>
        <p:spPr>
          <a:xfrm>
            <a:off x="7026131" y="6424373"/>
            <a:ext cx="1263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Showroom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27133"/>
            <a:ext cx="3048000" cy="2686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882" y="3727134"/>
            <a:ext cx="2118518" cy="2673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85074" y="6413182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Medical </a:t>
            </a:r>
            <a:r>
              <a:rPr lang="en-US" dirty="0"/>
              <a:t>Office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727132"/>
            <a:ext cx="2514600" cy="2673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26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print design template">
  <a:themeElements>
    <a:clrScheme name="Office Theme 2">
      <a:dk1>
        <a:srgbClr val="40458C"/>
      </a:dk1>
      <a:lt1>
        <a:srgbClr val="FFFFFF"/>
      </a:lt1>
      <a:dk2>
        <a:srgbClr val="9900CC"/>
      </a:dk2>
      <a:lt2>
        <a:srgbClr val="1B285F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 Theme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40458C"/>
        </a:dk1>
        <a:lt1>
          <a:srgbClr val="FFFFFF"/>
        </a:lt1>
        <a:dk2>
          <a:srgbClr val="9900CC"/>
        </a:dk2>
        <a:lt2>
          <a:srgbClr val="1B285F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4D4D4D"/>
        </a:dk2>
        <a:lt2>
          <a:srgbClr val="333333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3D62"/>
        </a:dk1>
        <a:lt1>
          <a:srgbClr val="E3F0F9"/>
        </a:lt1>
        <a:dk2>
          <a:srgbClr val="006699"/>
        </a:dk2>
        <a:lt2>
          <a:srgbClr val="000000"/>
        </a:lt2>
        <a:accent1>
          <a:srgbClr val="9AC0EA"/>
        </a:accent1>
        <a:accent2>
          <a:srgbClr val="80C3C8"/>
        </a:accent2>
        <a:accent3>
          <a:srgbClr val="EFF6FB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D62"/>
        </a:dk1>
        <a:lt1>
          <a:srgbClr val="FFFFFF"/>
        </a:lt1>
        <a:dk2>
          <a:srgbClr val="006699"/>
        </a:dk2>
        <a:lt2>
          <a:srgbClr val="000000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3300"/>
        </a:dk1>
        <a:lt1>
          <a:srgbClr val="FFFFFF"/>
        </a:lt1>
        <a:dk2>
          <a:srgbClr val="663300"/>
        </a:dk2>
        <a:lt2>
          <a:srgbClr val="000000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Blueprint design template</Template>
  <TotalTime>290</TotalTime>
  <Words>586</Words>
  <Application>Microsoft Office PowerPoint</Application>
  <PresentationFormat>On-screen Show (4:3)</PresentationFormat>
  <Paragraphs>66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Blueprint design template</vt:lpstr>
      <vt:lpstr>Architectural CAD I – IM230</vt:lpstr>
      <vt:lpstr>GROUP 1</vt:lpstr>
      <vt:lpstr>Accessory Building</vt:lpstr>
      <vt:lpstr>PowerPoint Presentation</vt:lpstr>
      <vt:lpstr>ASSEMBLEY OCCUPANCY</vt:lpstr>
      <vt:lpstr>PowerPoint Presentation</vt:lpstr>
      <vt:lpstr>PowerPoint Presentation</vt:lpstr>
      <vt:lpstr>PowerPoint Presentation</vt:lpstr>
      <vt:lpstr>BUSINESS OCCUPANCY</vt:lpstr>
      <vt:lpstr>PowerPoint Presentation</vt:lpstr>
      <vt:lpstr>PowerPoint Presentation</vt:lpstr>
      <vt:lpstr>PowerPoint Presentation</vt:lpstr>
      <vt:lpstr>GROSS FLOOR AREA</vt:lpstr>
      <vt:lpstr>MERCANTILE OCCUPANCY</vt:lpstr>
      <vt:lpstr>MIXED OCCUPANCY</vt:lpstr>
      <vt:lpstr>MULTIPLE FAMILY</vt:lpstr>
      <vt:lpstr>PowerPoint Presentation</vt:lpstr>
      <vt:lpstr>RESIDENTIAL OCCUPANCY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Course Title</dc:title>
  <dc:creator>Kay Adams Manion</dc:creator>
  <cp:lastModifiedBy>SHSBT</cp:lastModifiedBy>
  <cp:revision>28</cp:revision>
  <cp:lastPrinted>1601-01-01T00:00:00Z</cp:lastPrinted>
  <dcterms:created xsi:type="dcterms:W3CDTF">2014-08-15T00:37:59Z</dcterms:created>
  <dcterms:modified xsi:type="dcterms:W3CDTF">2014-08-17T21:29:47Z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TC010689871033</vt:lpwstr>
  </property>
</Properties>
</file>